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320" r:id="rId2"/>
    <p:sldId id="321" r:id="rId3"/>
    <p:sldId id="322" r:id="rId4"/>
    <p:sldId id="323" r:id="rId5"/>
    <p:sldId id="324" r:id="rId6"/>
    <p:sldId id="337" r:id="rId7"/>
    <p:sldId id="338" r:id="rId8"/>
    <p:sldId id="339" r:id="rId9"/>
    <p:sldId id="340" r:id="rId10"/>
    <p:sldId id="325" r:id="rId11"/>
    <p:sldId id="326" r:id="rId12"/>
    <p:sldId id="327" r:id="rId13"/>
    <p:sldId id="328" r:id="rId14"/>
    <p:sldId id="329" r:id="rId15"/>
    <p:sldId id="330" r:id="rId16"/>
    <p:sldId id="331" r:id="rId17"/>
    <p:sldId id="332" r:id="rId18"/>
    <p:sldId id="333" r:id="rId19"/>
    <p:sldId id="341" r:id="rId20"/>
    <p:sldId id="334" r:id="rId21"/>
    <p:sldId id="335" r:id="rId22"/>
    <p:sldId id="336" r:id="rId23"/>
    <p:sldId id="342" r:id="rId24"/>
    <p:sldId id="343" r:id="rId25"/>
    <p:sldId id="344" r:id="rId26"/>
    <p:sldId id="345" r:id="rId27"/>
    <p:sldId id="346" r:id="rId28"/>
  </p:sldIdLst>
  <p:sldSz cx="9144000" cy="6858000" type="screen4x3"/>
  <p:notesSz cx="6669088"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83859" autoAdjust="0"/>
  </p:normalViewPr>
  <p:slideViewPr>
    <p:cSldViewPr>
      <p:cViewPr varScale="1">
        <p:scale>
          <a:sx n="60" d="100"/>
          <a:sy n="60" d="100"/>
        </p:scale>
        <p:origin x="1626" y="7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777607" y="0"/>
            <a:ext cx="2889938" cy="498056"/>
          </a:xfrm>
          <a:prstGeom prst="rect">
            <a:avLst/>
          </a:prstGeom>
        </p:spPr>
        <p:txBody>
          <a:bodyPr vert="horz" lIns="91440" tIns="45720" rIns="91440" bIns="45720" rtlCol="0"/>
          <a:lstStyle>
            <a:lvl1pPr algn="r">
              <a:defRPr sz="1200"/>
            </a:lvl1pPr>
          </a:lstStyle>
          <a:p>
            <a:fld id="{CE62D491-F6B7-435A-90C8-2D195876AEAD}" type="datetimeFigureOut">
              <a:rPr lang="nl-NL" smtClean="0"/>
              <a:pPr/>
              <a:t>11-11-2015</a:t>
            </a:fld>
            <a:endParaRPr lang="nl-NL"/>
          </a:p>
        </p:txBody>
      </p:sp>
      <p:sp>
        <p:nvSpPr>
          <p:cNvPr id="4" name="Tijdelijke aanduiding voor voettekst 3"/>
          <p:cNvSpPr>
            <a:spLocks noGrp="1"/>
          </p:cNvSpPr>
          <p:nvPr>
            <p:ph type="ftr" sz="quarter" idx="2"/>
          </p:nvPr>
        </p:nvSpPr>
        <p:spPr>
          <a:xfrm>
            <a:off x="0" y="9428584"/>
            <a:ext cx="2889938" cy="498055"/>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777607" y="9428584"/>
            <a:ext cx="2889938" cy="498055"/>
          </a:xfrm>
          <a:prstGeom prst="rect">
            <a:avLst/>
          </a:prstGeom>
        </p:spPr>
        <p:txBody>
          <a:bodyPr vert="horz" lIns="91440" tIns="45720" rIns="91440" bIns="45720" rtlCol="0" anchor="b"/>
          <a:lstStyle>
            <a:lvl1pPr algn="r">
              <a:defRPr sz="1200"/>
            </a:lvl1pPr>
          </a:lstStyle>
          <a:p>
            <a:fld id="{E887A346-EFBE-46CD-A11C-14BDE5418409}" type="slidenum">
              <a:rPr lang="nl-NL" smtClean="0"/>
              <a:pPr/>
              <a:t>‹nr.›</a:t>
            </a:fld>
            <a:endParaRPr lang="nl-NL"/>
          </a:p>
        </p:txBody>
      </p:sp>
    </p:spTree>
    <p:extLst>
      <p:ext uri="{BB962C8B-B14F-4D97-AF65-F5344CB8AC3E}">
        <p14:creationId xmlns:p14="http://schemas.microsoft.com/office/powerpoint/2010/main" val="17819923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6F0C1EA5-CA57-45F3-BC0D-C27DF1B6C5FF}" type="datetimeFigureOut">
              <a:rPr lang="nl-NL" smtClean="0"/>
              <a:pPr/>
              <a:t>11-11-2015</a:t>
            </a:fld>
            <a:endParaRPr lang="nl-NL"/>
          </a:p>
        </p:txBody>
      </p:sp>
      <p:sp>
        <p:nvSpPr>
          <p:cNvPr id="4" name="Tijdelijke aanduiding voor dia-afbeelding 3"/>
          <p:cNvSpPr>
            <a:spLocks noGrp="1" noRot="1" noChangeAspect="1"/>
          </p:cNvSpPr>
          <p:nvPr>
            <p:ph type="sldImg" idx="2"/>
          </p:nvPr>
        </p:nvSpPr>
        <p:spPr>
          <a:xfrm>
            <a:off x="1101725" y="1239838"/>
            <a:ext cx="4465638" cy="3351212"/>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66909" y="4777195"/>
            <a:ext cx="5335270" cy="3908614"/>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C00B107C-10C8-4663-840F-38DEE8B13666}" type="slidenum">
              <a:rPr lang="nl-NL" smtClean="0"/>
              <a:pPr/>
              <a:t>‹nr.›</a:t>
            </a:fld>
            <a:endParaRPr lang="nl-NL"/>
          </a:p>
        </p:txBody>
      </p:sp>
    </p:spTree>
    <p:extLst>
      <p:ext uri="{BB962C8B-B14F-4D97-AF65-F5344CB8AC3E}">
        <p14:creationId xmlns:p14="http://schemas.microsoft.com/office/powerpoint/2010/main" val="728388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u="none" strike="noStrike" kern="1200" baseline="0" dirty="0" smtClean="0">
                <a:solidFill>
                  <a:schemeClr val="tx1"/>
                </a:solidFill>
                <a:latin typeface="+mn-lt"/>
                <a:ea typeface="+mn-ea"/>
                <a:cs typeface="+mn-cs"/>
              </a:rPr>
              <a:t>Grassen hebben zich in de loop van de geschiedenis aangepast aan begrazing. Anderzijds zijn herkauwers steeds beter toegerust geraakt om gras te kunnen eten en verteren. Weten hoe grassen en andere graslandplanten groeien, is nuttig voor een goed beheer van grasland en een optimale graslandsamenstelling.</a:t>
            </a:r>
            <a:endParaRPr lang="nl-NL" b="0"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1</a:t>
            </a:fld>
            <a:endParaRPr lang="nl-NL"/>
          </a:p>
        </p:txBody>
      </p:sp>
    </p:spTree>
    <p:extLst>
      <p:ext uri="{BB962C8B-B14F-4D97-AF65-F5344CB8AC3E}">
        <p14:creationId xmlns:p14="http://schemas.microsoft.com/office/powerpoint/2010/main" val="2130922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15</a:t>
            </a:fld>
            <a:endParaRPr lang="nl-NL"/>
          </a:p>
        </p:txBody>
      </p:sp>
    </p:spTree>
    <p:extLst>
      <p:ext uri="{BB962C8B-B14F-4D97-AF65-F5344CB8AC3E}">
        <p14:creationId xmlns:p14="http://schemas.microsoft.com/office/powerpoint/2010/main" val="1603526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0" u="none" strike="noStrike" kern="1200" baseline="0" dirty="0" smtClean="0">
                <a:solidFill>
                  <a:schemeClr val="tx1"/>
                </a:solidFill>
                <a:latin typeface="+mn-lt"/>
                <a:ea typeface="+mn-ea"/>
                <a:cs typeface="+mn-cs"/>
              </a:rPr>
              <a:t>Doorschieten</a:t>
            </a:r>
          </a:p>
          <a:p>
            <a:r>
              <a:rPr lang="nl-NL" sz="1200" b="0" i="0" u="none" strike="noStrike" kern="1200" baseline="0" dirty="0" smtClean="0">
                <a:solidFill>
                  <a:schemeClr val="tx1"/>
                </a:solidFill>
                <a:latin typeface="+mn-lt"/>
                <a:ea typeface="+mn-ea"/>
                <a:cs typeface="+mn-cs"/>
              </a:rPr>
              <a:t>Wanneer het uitstoelen voorbij is, begint de plant te schieten of door te schieten. De plant gaat van de vegetatieve</a:t>
            </a:r>
          </a:p>
          <a:p>
            <a:r>
              <a:rPr lang="nl-NL" sz="1200" b="0" i="0" u="none" strike="noStrike" kern="1200" baseline="0" dirty="0" smtClean="0">
                <a:solidFill>
                  <a:schemeClr val="tx1"/>
                </a:solidFill>
                <a:latin typeface="+mn-lt"/>
                <a:ea typeface="+mn-ea"/>
                <a:cs typeface="+mn-cs"/>
              </a:rPr>
              <a:t>(ongeslachtelijke) fase over in de generatieve (geslachtelijke) fase. Ze gaat bloeien. De bloeistengel wordt</a:t>
            </a:r>
          </a:p>
          <a:p>
            <a:r>
              <a:rPr lang="nl-NL" sz="1200" b="0" i="0" u="none" strike="noStrike" kern="1200" baseline="0" dirty="0" smtClean="0">
                <a:solidFill>
                  <a:schemeClr val="tx1"/>
                </a:solidFill>
                <a:latin typeface="+mn-lt"/>
                <a:ea typeface="+mn-ea"/>
                <a:cs typeface="+mn-cs"/>
              </a:rPr>
              <a:t>hierbij als een telescoop uitgeschoven. Tijdens het schieten worden de bloemen gevormd en groeien ook de</a:t>
            </a:r>
          </a:p>
          <a:p>
            <a:r>
              <a:rPr lang="nl-NL" sz="1200" b="0" i="0" u="none" strike="noStrike" kern="1200" baseline="0" dirty="0" smtClean="0">
                <a:solidFill>
                  <a:schemeClr val="tx1"/>
                </a:solidFill>
                <a:latin typeface="+mn-lt"/>
                <a:ea typeface="+mn-ea"/>
                <a:cs typeface="+mn-cs"/>
              </a:rPr>
              <a:t>laatste bladeren uit. De bloemen zijn in het begin van het schieten omsloten door bladeren en dus nog niet</a:t>
            </a:r>
          </a:p>
          <a:p>
            <a:r>
              <a:rPr lang="nl-NL" sz="1200" b="0" i="0" u="none" strike="noStrike" kern="1200" baseline="0" dirty="0" smtClean="0">
                <a:solidFill>
                  <a:schemeClr val="tx1"/>
                </a:solidFill>
                <a:latin typeface="+mn-lt"/>
                <a:ea typeface="+mn-ea"/>
                <a:cs typeface="+mn-cs"/>
              </a:rPr>
              <a:t>zichtbaar. Als de bloemen tevoorschijn komen, stopt de bladgroei. Vanaf dat moment neemt de voederwaarde</a:t>
            </a:r>
          </a:p>
          <a:p>
            <a:r>
              <a:rPr lang="nl-NL" sz="1200" b="0" i="0" u="none" strike="noStrike" kern="1200" baseline="0" dirty="0" smtClean="0">
                <a:solidFill>
                  <a:schemeClr val="tx1"/>
                </a:solidFill>
                <a:latin typeface="+mn-lt"/>
                <a:ea typeface="+mn-ea"/>
                <a:cs typeface="+mn-cs"/>
              </a:rPr>
              <a:t>van het gras niet of nauwelijks meer toe.</a:t>
            </a:r>
          </a:p>
          <a:p>
            <a:r>
              <a:rPr lang="nl-NL" sz="1200" b="0" i="0" u="none" strike="noStrike" kern="1200" baseline="0" dirty="0" smtClean="0">
                <a:solidFill>
                  <a:schemeClr val="tx1"/>
                </a:solidFill>
                <a:latin typeface="+mn-lt"/>
                <a:ea typeface="+mn-ea"/>
                <a:cs typeface="+mn-cs"/>
              </a:rPr>
              <a:t>De smakelijkheid van het gras voor het vee neemt af als het gras zichtbaar in bloei staat. Hierdoor nemen de</a:t>
            </a:r>
          </a:p>
          <a:p>
            <a:r>
              <a:rPr lang="nl-NL" sz="1200" b="0" i="1" u="none" strike="noStrike" kern="1200" baseline="0" dirty="0" smtClean="0">
                <a:solidFill>
                  <a:schemeClr val="tx1"/>
                </a:solidFill>
                <a:latin typeface="+mn-lt"/>
                <a:ea typeface="+mn-ea"/>
                <a:cs typeface="+mn-cs"/>
              </a:rPr>
              <a:t>beweidingsverliezen </a:t>
            </a:r>
            <a:r>
              <a:rPr lang="nl-NL" sz="1200" b="0" i="0" u="none" strike="noStrike" kern="1200" baseline="0" dirty="0" smtClean="0">
                <a:solidFill>
                  <a:schemeClr val="tx1"/>
                </a:solidFill>
                <a:latin typeface="+mn-lt"/>
                <a:ea typeface="+mn-ea"/>
                <a:cs typeface="+mn-cs"/>
              </a:rPr>
              <a:t>sterk toe. Het vee vreet de wei niet meer kaal en vertrapt en besmeurd veel.</a:t>
            </a:r>
            <a:endParaRPr lang="nl-NL"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17</a:t>
            </a:fld>
            <a:endParaRPr lang="nl-NL"/>
          </a:p>
        </p:txBody>
      </p:sp>
    </p:spTree>
    <p:extLst>
      <p:ext uri="{BB962C8B-B14F-4D97-AF65-F5344CB8AC3E}">
        <p14:creationId xmlns:p14="http://schemas.microsoft.com/office/powerpoint/2010/main" val="33598146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b="0"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19</a:t>
            </a:fld>
            <a:endParaRPr lang="nl-NL"/>
          </a:p>
        </p:txBody>
      </p:sp>
    </p:spTree>
    <p:extLst>
      <p:ext uri="{BB962C8B-B14F-4D97-AF65-F5344CB8AC3E}">
        <p14:creationId xmlns:p14="http://schemas.microsoft.com/office/powerpoint/2010/main" val="15016882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u="none" strike="noStrike" kern="1200" baseline="0" dirty="0" smtClean="0">
                <a:solidFill>
                  <a:schemeClr val="tx1"/>
                </a:solidFill>
                <a:latin typeface="+mn-lt"/>
                <a:ea typeface="+mn-ea"/>
                <a:cs typeface="+mn-cs"/>
              </a:rPr>
              <a:t>Grassen kun je op verschillende manieren indelen, bijvoorbeeld op smakelijkheid voor het vee, of op de voederwaarde</a:t>
            </a:r>
          </a:p>
          <a:p>
            <a:r>
              <a:rPr lang="nl-NL" sz="1200" b="0" i="0" u="none" strike="noStrike" kern="1200" baseline="0" dirty="0" smtClean="0">
                <a:solidFill>
                  <a:schemeClr val="tx1"/>
                </a:solidFill>
                <a:latin typeface="+mn-lt"/>
                <a:ea typeface="+mn-ea"/>
                <a:cs typeface="+mn-cs"/>
              </a:rPr>
              <a:t>van het gras. Ook kun je een indeling maken op grond van de vorm van de plant</a:t>
            </a:r>
            <a:r>
              <a:rPr lang="nl-NL" sz="1200" b="0" i="0" u="none" strike="noStrike" kern="1200" baseline="0" dirty="0" smtClean="0">
                <a:solidFill>
                  <a:schemeClr val="tx1"/>
                </a:solidFill>
                <a:latin typeface="+mn-lt"/>
                <a:ea typeface="+mn-ea"/>
                <a:cs typeface="+mn-cs"/>
              </a:rPr>
              <a:t>.</a:t>
            </a:r>
            <a:endParaRPr lang="nl-NL" sz="1200" b="0" i="0" u="none" strike="noStrike" kern="1200" baseline="0" dirty="0" smtClean="0">
              <a:solidFill>
                <a:schemeClr val="tx1"/>
              </a:solidFill>
              <a:latin typeface="+mn-lt"/>
              <a:ea typeface="+mn-ea"/>
              <a:cs typeface="+mn-cs"/>
            </a:endParaRPr>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20</a:t>
            </a:fld>
            <a:endParaRPr lang="nl-NL"/>
          </a:p>
        </p:txBody>
      </p:sp>
    </p:spTree>
    <p:extLst>
      <p:ext uri="{BB962C8B-B14F-4D97-AF65-F5344CB8AC3E}">
        <p14:creationId xmlns:p14="http://schemas.microsoft.com/office/powerpoint/2010/main" val="18355304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Smakelijkheid +t</a:t>
            </a:r>
          </a:p>
          <a:p>
            <a:r>
              <a:rPr lang="nl-NL" dirty="0" err="1" smtClean="0"/>
              <a:t>Drogestofgehalte</a:t>
            </a:r>
            <a:r>
              <a:rPr lang="nl-NL" dirty="0" smtClean="0"/>
              <a:t> -T</a:t>
            </a:r>
          </a:p>
          <a:p>
            <a:r>
              <a:rPr lang="nl-NL" dirty="0" smtClean="0"/>
              <a:t>Wintervastheid  =</a:t>
            </a:r>
          </a:p>
          <a:p>
            <a:r>
              <a:rPr lang="nl-NL" dirty="0" smtClean="0"/>
              <a:t>Ziekteresistentie +t</a:t>
            </a:r>
          </a:p>
          <a:p>
            <a:r>
              <a:rPr lang="nl-NL" dirty="0" smtClean="0"/>
              <a:t>Vertrappingsgevoeligheid  - T</a:t>
            </a:r>
          </a:p>
          <a:p>
            <a:endParaRPr lang="nl-NL"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25</a:t>
            </a:fld>
            <a:endParaRPr lang="nl-NL"/>
          </a:p>
        </p:txBody>
      </p:sp>
    </p:spTree>
    <p:extLst>
      <p:ext uri="{BB962C8B-B14F-4D97-AF65-F5344CB8AC3E}">
        <p14:creationId xmlns:p14="http://schemas.microsoft.com/office/powerpoint/2010/main" val="12717987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27</a:t>
            </a:fld>
            <a:endParaRPr lang="nl-NL"/>
          </a:p>
        </p:txBody>
      </p:sp>
    </p:spTree>
    <p:extLst>
      <p:ext uri="{BB962C8B-B14F-4D97-AF65-F5344CB8AC3E}">
        <p14:creationId xmlns:p14="http://schemas.microsoft.com/office/powerpoint/2010/main" val="671609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b="0" i="0" u="none" strike="noStrike" kern="1200" baseline="0" dirty="0" smtClean="0">
                <a:solidFill>
                  <a:schemeClr val="tx1"/>
                </a:solidFill>
                <a:latin typeface="+mn-lt"/>
                <a:ea typeface="+mn-ea"/>
                <a:cs typeface="+mn-cs"/>
              </a:rPr>
              <a:t>Grassen hebben zich in de loop van de geschiedenis aangepast aan begrazing. Anderzijds zijn herkauwers steeds beter toegerust geraakt om gras te kunnen eten en verteren. Weten hoe grassen en andere graslandplanten groeien, is nuttig voor een goed beheer van grasland en een optimale graslandsamenstelling.</a:t>
            </a:r>
            <a:endParaRPr lang="nl-NL" b="0" dirty="0" smtClean="0"/>
          </a:p>
          <a:p>
            <a:endParaRPr lang="nl-NL"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2</a:t>
            </a:fld>
            <a:endParaRPr lang="nl-NL"/>
          </a:p>
        </p:txBody>
      </p:sp>
    </p:spTree>
    <p:extLst>
      <p:ext uri="{BB962C8B-B14F-4D97-AF65-F5344CB8AC3E}">
        <p14:creationId xmlns:p14="http://schemas.microsoft.com/office/powerpoint/2010/main" val="2193172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u="none" strike="noStrike" kern="1200" baseline="0" dirty="0" smtClean="0">
                <a:solidFill>
                  <a:schemeClr val="tx1"/>
                </a:solidFill>
                <a:latin typeface="+mn-lt"/>
                <a:ea typeface="+mn-ea"/>
                <a:cs typeface="+mn-cs"/>
              </a:rPr>
              <a:t>Als je goed kijkt, </a:t>
            </a:r>
            <a:r>
              <a:rPr lang="nl-NL" sz="1200" b="0" i="0" u="none" strike="noStrike" kern="1200" baseline="0" dirty="0" err="1" smtClean="0">
                <a:solidFill>
                  <a:schemeClr val="tx1"/>
                </a:solidFill>
                <a:latin typeface="+mn-lt"/>
                <a:ea typeface="+mn-ea"/>
                <a:cs typeface="+mn-cs"/>
              </a:rPr>
              <a:t>zul</a:t>
            </a:r>
            <a:r>
              <a:rPr lang="nl-NL" sz="1200" b="0" i="0" u="none" strike="noStrike" kern="1200" baseline="0" dirty="0" smtClean="0">
                <a:solidFill>
                  <a:schemeClr val="tx1"/>
                </a:solidFill>
                <a:latin typeface="+mn-lt"/>
                <a:ea typeface="+mn-ea"/>
                <a:cs typeface="+mn-cs"/>
              </a:rPr>
              <a:t> je zien dat er verschillende soorten grassen zijn. Je kijkt dan naar de </a:t>
            </a:r>
            <a:r>
              <a:rPr lang="nl-NL" sz="1200" b="0" i="1" u="none" strike="noStrike" kern="1200" baseline="0" dirty="0" smtClean="0">
                <a:solidFill>
                  <a:schemeClr val="tx1"/>
                </a:solidFill>
                <a:latin typeface="+mn-lt"/>
                <a:ea typeface="+mn-ea"/>
                <a:cs typeface="+mn-cs"/>
              </a:rPr>
              <a:t>botanische samenstelling</a:t>
            </a:r>
          </a:p>
          <a:p>
            <a:r>
              <a:rPr lang="nl-NL" sz="1200" b="0" i="0" u="none" strike="noStrike" kern="1200" baseline="0" dirty="0" smtClean="0">
                <a:solidFill>
                  <a:schemeClr val="tx1"/>
                </a:solidFill>
                <a:latin typeface="+mn-lt"/>
                <a:ea typeface="+mn-ea"/>
                <a:cs typeface="+mn-cs"/>
              </a:rPr>
              <a:t>van de grasmat.</a:t>
            </a:r>
          </a:p>
          <a:p>
            <a:r>
              <a:rPr lang="nl-NL" sz="1200" b="0" i="0" u="none" strike="noStrike" kern="1200" baseline="0" dirty="0" smtClean="0">
                <a:solidFill>
                  <a:schemeClr val="tx1"/>
                </a:solidFill>
                <a:latin typeface="+mn-lt"/>
                <a:ea typeface="+mn-ea"/>
                <a:cs typeface="+mn-cs"/>
              </a:rPr>
              <a:t>Je kunt de planten in de grasmat als volgt indelen in groepen:</a:t>
            </a:r>
          </a:p>
          <a:p>
            <a:r>
              <a:rPr lang="nl-NL" sz="1200" b="0" i="0" u="none" strike="noStrike" kern="1200" baseline="0" dirty="0" smtClean="0">
                <a:solidFill>
                  <a:schemeClr val="tx1"/>
                </a:solidFill>
                <a:latin typeface="+mn-lt"/>
                <a:ea typeface="+mn-ea"/>
                <a:cs typeface="+mn-cs"/>
              </a:rPr>
              <a:t>• grassen;</a:t>
            </a:r>
          </a:p>
          <a:p>
            <a:r>
              <a:rPr lang="nl-NL" sz="1200" b="0" i="0" u="none" strike="noStrike" kern="1200" baseline="0" dirty="0" smtClean="0">
                <a:solidFill>
                  <a:schemeClr val="tx1"/>
                </a:solidFill>
                <a:latin typeface="+mn-lt"/>
                <a:ea typeface="+mn-ea"/>
                <a:cs typeface="+mn-cs"/>
              </a:rPr>
              <a:t>• vlinderbloemigen;</a:t>
            </a:r>
          </a:p>
          <a:p>
            <a:r>
              <a:rPr lang="nl-NL" sz="1200" b="0" i="0" u="none" strike="noStrike" kern="1200" baseline="0" dirty="0" smtClean="0">
                <a:solidFill>
                  <a:schemeClr val="tx1"/>
                </a:solidFill>
                <a:latin typeface="+mn-lt"/>
                <a:ea typeface="+mn-ea"/>
                <a:cs typeface="+mn-cs"/>
              </a:rPr>
              <a:t>• schijngrassen;</a:t>
            </a:r>
          </a:p>
          <a:p>
            <a:r>
              <a:rPr lang="nl-NL" sz="1200" b="0" i="0" u="none" strike="noStrike" kern="1200" baseline="0" dirty="0" smtClean="0">
                <a:solidFill>
                  <a:schemeClr val="tx1"/>
                </a:solidFill>
                <a:latin typeface="+mn-lt"/>
                <a:ea typeface="+mn-ea"/>
                <a:cs typeface="+mn-cs"/>
              </a:rPr>
              <a:t>• overige kruiden;</a:t>
            </a:r>
          </a:p>
          <a:p>
            <a:r>
              <a:rPr lang="nl-NL" sz="1200" b="0" i="0" u="none" strike="noStrike" kern="1200" baseline="0" dirty="0" smtClean="0">
                <a:solidFill>
                  <a:schemeClr val="tx1"/>
                </a:solidFill>
                <a:latin typeface="+mn-lt"/>
                <a:ea typeface="+mn-ea"/>
                <a:cs typeface="+mn-cs"/>
              </a:rPr>
              <a:t>• onkruiden.</a:t>
            </a:r>
            <a:endParaRPr lang="nl-NL"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3</a:t>
            </a:fld>
            <a:endParaRPr lang="nl-NL"/>
          </a:p>
        </p:txBody>
      </p:sp>
    </p:spTree>
    <p:extLst>
      <p:ext uri="{BB962C8B-B14F-4D97-AF65-F5344CB8AC3E}">
        <p14:creationId xmlns:p14="http://schemas.microsoft.com/office/powerpoint/2010/main" val="382008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Schijngrassen</a:t>
            </a:r>
            <a:br>
              <a:rPr lang="nl-NL" dirty="0" smtClean="0"/>
            </a:br>
            <a:r>
              <a:rPr lang="nl-NL" dirty="0" smtClean="0"/>
              <a:t/>
            </a:r>
            <a:br>
              <a:rPr lang="nl-NL" dirty="0" smtClean="0"/>
            </a:br>
            <a:r>
              <a:rPr lang="nl-NL" dirty="0" smtClean="0"/>
              <a:t>Alle grasachtige planten die niet tot de Grassenfamilie behoren noemt men ook wel eens schijngrassen. Ze hebben allemaal smalle bladeren en behoren tot verschillende families, waarvan de Cypergrassenfamilie (</a:t>
            </a:r>
            <a:r>
              <a:rPr lang="nl-NL" dirty="0" err="1" smtClean="0"/>
              <a:t>Cyperaceae</a:t>
            </a:r>
            <a:r>
              <a:rPr lang="nl-NL" dirty="0" smtClean="0"/>
              <a:t>) de belangrijkste is. Binnen deze familie is vooral het geslacht Zegge (</a:t>
            </a:r>
            <a:r>
              <a:rPr lang="nl-NL" dirty="0" err="1" smtClean="0"/>
              <a:t>Carex</a:t>
            </a:r>
            <a:r>
              <a:rPr lang="nl-NL" dirty="0" smtClean="0"/>
              <a:t>) belangrijk. Een andere bij ons belangrijke familie is de Russenfamilie (</a:t>
            </a:r>
            <a:r>
              <a:rPr lang="nl-NL" dirty="0" err="1" smtClean="0"/>
              <a:t>Juncaceae</a:t>
            </a:r>
            <a:r>
              <a:rPr lang="nl-NL" dirty="0" smtClean="0"/>
              <a:t>), waartoe Pitrus behoort. </a:t>
            </a:r>
            <a:br>
              <a:rPr lang="nl-NL" dirty="0" smtClean="0"/>
            </a:br>
            <a:r>
              <a:rPr lang="nl-NL" dirty="0" smtClean="0"/>
              <a:t/>
            </a:r>
            <a:br>
              <a:rPr lang="nl-NL" dirty="0" smtClean="0"/>
            </a:br>
            <a:r>
              <a:rPr lang="nl-NL" dirty="0" smtClean="0"/>
              <a:t>Zegges vinden we vaak dominant op natte plaatsen, maar sommige soorten komen juist voor op droge plekken. Ze hebben hun bladeren in drie rijen en de bloeiwijzen zijn verschillend, maar verder hebben ze heel wat gemeen met de echte grassen, zoals gereduceerde bloemen, windbestuiving en nootvruchtjes. </a:t>
            </a:r>
            <a:br>
              <a:rPr lang="nl-NL" dirty="0" smtClean="0"/>
            </a:br>
            <a:r>
              <a:rPr lang="nl-NL" dirty="0" smtClean="0"/>
              <a:t/>
            </a:r>
            <a:br>
              <a:rPr lang="nl-NL" dirty="0" smtClean="0"/>
            </a:br>
            <a:r>
              <a:rPr lang="nl-NL" dirty="0" smtClean="0"/>
              <a:t>Kort samengevat zijn de meeste graslanden gedomineerd door planten uit de Grassenfamilie, sommige door schijngrassen, zoals de </a:t>
            </a:r>
            <a:r>
              <a:rPr lang="nl-NL" dirty="0" err="1" smtClean="0"/>
              <a:t>zegges</a:t>
            </a:r>
            <a:r>
              <a:rPr lang="nl-NL" dirty="0" smtClean="0"/>
              <a:t>, en het komt ook voor dat andere kruiden het grasland domineren. Als bijvoorbeeld Witte en Rode klaver tijdelijk en plaatselijk domineren, noemen we dat ook nog steeds een grasland. </a:t>
            </a:r>
            <a:endParaRPr lang="nl-NL"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4</a:t>
            </a:fld>
            <a:endParaRPr lang="nl-NL"/>
          </a:p>
        </p:txBody>
      </p:sp>
    </p:spTree>
    <p:extLst>
      <p:ext uri="{BB962C8B-B14F-4D97-AF65-F5344CB8AC3E}">
        <p14:creationId xmlns:p14="http://schemas.microsoft.com/office/powerpoint/2010/main" val="509604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u="none" strike="noStrike" kern="1200" baseline="0" dirty="0" smtClean="0">
                <a:solidFill>
                  <a:schemeClr val="tx1"/>
                </a:solidFill>
                <a:latin typeface="+mn-lt"/>
                <a:ea typeface="+mn-ea"/>
                <a:cs typeface="+mn-cs"/>
              </a:rPr>
              <a:t>In goed verzorgd grasland nemen de grassen 85-100% van de grasmat in. Grassen behoren tot de familie der</a:t>
            </a:r>
          </a:p>
          <a:p>
            <a:r>
              <a:rPr lang="nl-NL" sz="1200" b="0" i="0" u="none" strike="noStrike" kern="1200" baseline="0" dirty="0" err="1" smtClean="0">
                <a:solidFill>
                  <a:schemeClr val="tx1"/>
                </a:solidFill>
                <a:latin typeface="+mn-lt"/>
                <a:ea typeface="+mn-ea"/>
                <a:cs typeface="+mn-cs"/>
              </a:rPr>
              <a:t>Gramineae</a:t>
            </a:r>
            <a:r>
              <a:rPr lang="nl-NL" sz="1200" b="0" i="0" u="none" strike="noStrike" kern="1200" baseline="0" dirty="0" smtClean="0">
                <a:solidFill>
                  <a:schemeClr val="tx1"/>
                </a:solidFill>
                <a:latin typeface="+mn-lt"/>
                <a:ea typeface="+mn-ea"/>
                <a:cs typeface="+mn-cs"/>
              </a:rPr>
              <a:t> of </a:t>
            </a:r>
            <a:r>
              <a:rPr lang="nl-NL" sz="1200" b="0" i="0" u="none" strike="noStrike" kern="1200" baseline="0" dirty="0" err="1" smtClean="0">
                <a:solidFill>
                  <a:schemeClr val="tx1"/>
                </a:solidFill>
                <a:latin typeface="+mn-lt"/>
                <a:ea typeface="+mn-ea"/>
                <a:cs typeface="+mn-cs"/>
              </a:rPr>
              <a:t>Grasachtigen</a:t>
            </a:r>
            <a:r>
              <a:rPr lang="nl-NL" sz="1200" b="0" i="0" u="none" strike="noStrike" kern="1200" baseline="0" dirty="0" smtClean="0">
                <a:solidFill>
                  <a:schemeClr val="tx1"/>
                </a:solidFill>
                <a:latin typeface="+mn-lt"/>
                <a:ea typeface="+mn-ea"/>
                <a:cs typeface="+mn-cs"/>
              </a:rPr>
              <a:t>. Granen en maïs behoren ook tot deze familie Over de gehele wereld gerekend,</a:t>
            </a:r>
          </a:p>
          <a:p>
            <a:r>
              <a:rPr lang="nl-NL" sz="1200" b="0" i="0" u="none" strike="noStrike" kern="1200" baseline="0" dirty="0" smtClean="0">
                <a:solidFill>
                  <a:schemeClr val="tx1"/>
                </a:solidFill>
                <a:latin typeface="+mn-lt"/>
                <a:ea typeface="+mn-ea"/>
                <a:cs typeface="+mn-cs"/>
              </a:rPr>
              <a:t>telt de familie van de </a:t>
            </a:r>
            <a:r>
              <a:rPr lang="nl-NL" sz="1200" b="0" i="0" u="none" strike="noStrike" kern="1200" baseline="0" dirty="0" err="1" smtClean="0">
                <a:solidFill>
                  <a:schemeClr val="tx1"/>
                </a:solidFill>
                <a:latin typeface="+mn-lt"/>
                <a:ea typeface="+mn-ea"/>
                <a:cs typeface="+mn-cs"/>
              </a:rPr>
              <a:t>Grasachtigen</a:t>
            </a:r>
            <a:r>
              <a:rPr lang="nl-NL" sz="1200" b="0" i="0" u="none" strike="noStrike" kern="1200" baseline="0" dirty="0" smtClean="0">
                <a:solidFill>
                  <a:schemeClr val="tx1"/>
                </a:solidFill>
                <a:latin typeface="+mn-lt"/>
                <a:ea typeface="+mn-ea"/>
                <a:cs typeface="+mn-cs"/>
              </a:rPr>
              <a:t> ongeveer 8000 soorten. In ons land komen bijna 120 soorten voor.</a:t>
            </a:r>
          </a:p>
          <a:p>
            <a:r>
              <a:rPr lang="nl-NL" sz="1200" b="0" i="0" u="none" strike="noStrike" kern="1200" baseline="0" dirty="0" smtClean="0">
                <a:solidFill>
                  <a:schemeClr val="tx1"/>
                </a:solidFill>
                <a:latin typeface="+mn-lt"/>
                <a:ea typeface="+mn-ea"/>
                <a:cs typeface="+mn-cs"/>
              </a:rPr>
              <a:t>In het navolgende gaan we nader in op de bouw en ontwikkeling van de grassen.</a:t>
            </a:r>
            <a:endParaRPr lang="nl-NL"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5</a:t>
            </a:fld>
            <a:endParaRPr lang="nl-NL"/>
          </a:p>
        </p:txBody>
      </p:sp>
    </p:spTree>
    <p:extLst>
      <p:ext uri="{BB962C8B-B14F-4D97-AF65-F5344CB8AC3E}">
        <p14:creationId xmlns:p14="http://schemas.microsoft.com/office/powerpoint/2010/main" val="3941465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6</a:t>
            </a:fld>
            <a:endParaRPr lang="nl-NL"/>
          </a:p>
        </p:txBody>
      </p:sp>
    </p:spTree>
    <p:extLst>
      <p:ext uri="{BB962C8B-B14F-4D97-AF65-F5344CB8AC3E}">
        <p14:creationId xmlns:p14="http://schemas.microsoft.com/office/powerpoint/2010/main" val="29492121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u="none" strike="noStrike" kern="1200" baseline="0" dirty="0" smtClean="0">
                <a:solidFill>
                  <a:schemeClr val="tx1"/>
                </a:solidFill>
                <a:latin typeface="+mn-lt"/>
                <a:ea typeface="+mn-ea"/>
                <a:cs typeface="+mn-cs"/>
              </a:rPr>
              <a:t>Een plant produceert, als hij toeneemt in gewicht. Hij wordt dus zwaarder. Dit gebeurt</a:t>
            </a:r>
          </a:p>
          <a:p>
            <a:r>
              <a:rPr lang="nl-NL" sz="1200" b="0" i="0" u="none" strike="noStrike" kern="1200" baseline="0" dirty="0" smtClean="0">
                <a:solidFill>
                  <a:schemeClr val="tx1"/>
                </a:solidFill>
                <a:latin typeface="+mn-lt"/>
                <a:ea typeface="+mn-ea"/>
                <a:cs typeface="+mn-cs"/>
              </a:rPr>
              <a:t>alleen als de plant de juiste voedingsstoffen krijgt. De belangrijkste voedingsstoffen</a:t>
            </a:r>
          </a:p>
          <a:p>
            <a:r>
              <a:rPr lang="nl-NL" sz="1200" b="0" i="0" u="none" strike="noStrike" kern="1200" baseline="0" dirty="0" smtClean="0">
                <a:solidFill>
                  <a:schemeClr val="tx1"/>
                </a:solidFill>
                <a:latin typeface="+mn-lt"/>
                <a:ea typeface="+mn-ea"/>
                <a:cs typeface="+mn-cs"/>
              </a:rPr>
              <a:t>zijn water (H2O) en koolzuurgas (CO2).</a:t>
            </a:r>
          </a:p>
          <a:p>
            <a:r>
              <a:rPr lang="nl-NL" sz="1200" b="0" i="0" u="none" strike="noStrike" kern="1200" baseline="0" dirty="0" smtClean="0">
                <a:solidFill>
                  <a:schemeClr val="tx1"/>
                </a:solidFill>
                <a:latin typeface="+mn-lt"/>
                <a:ea typeface="+mn-ea"/>
                <a:cs typeface="+mn-cs"/>
              </a:rPr>
              <a:t>Van deze twee stoffen maakt de plant in de bladgroenkorrels suiker en zuurstof. Hij</a:t>
            </a:r>
          </a:p>
          <a:p>
            <a:r>
              <a:rPr lang="nl-NL" sz="1200" b="0" i="1" u="none" strike="noStrike" kern="1200" baseline="0" dirty="0" smtClean="0">
                <a:solidFill>
                  <a:schemeClr val="tx1"/>
                </a:solidFill>
                <a:latin typeface="+mn-lt"/>
                <a:ea typeface="+mn-ea"/>
                <a:cs typeface="+mn-cs"/>
              </a:rPr>
              <a:t>fotosynthese </a:t>
            </a:r>
            <a:r>
              <a:rPr lang="nl-NL" sz="1200" b="0" i="0" u="none" strike="noStrike" kern="1200" baseline="0" dirty="0" smtClean="0">
                <a:solidFill>
                  <a:schemeClr val="tx1"/>
                </a:solidFill>
                <a:latin typeface="+mn-lt"/>
                <a:ea typeface="+mn-ea"/>
                <a:cs typeface="+mn-cs"/>
              </a:rPr>
              <a:t>heeft daarvoor wel licht nodig. Dit proces heet </a:t>
            </a:r>
            <a:r>
              <a:rPr lang="nl-NL" sz="1200" b="0" i="1" u="none" strike="noStrike" kern="1200" baseline="0" dirty="0" smtClean="0">
                <a:solidFill>
                  <a:schemeClr val="tx1"/>
                </a:solidFill>
                <a:latin typeface="+mn-lt"/>
                <a:ea typeface="+mn-ea"/>
                <a:cs typeface="+mn-cs"/>
              </a:rPr>
              <a:t>fotosynthese</a:t>
            </a:r>
            <a:r>
              <a:rPr lang="nl-NL" sz="1200" b="0" i="0" u="none" strike="noStrike" kern="1200" baseline="0" dirty="0" smtClean="0">
                <a:solidFill>
                  <a:schemeClr val="tx1"/>
                </a:solidFill>
                <a:latin typeface="+mn-lt"/>
                <a:ea typeface="+mn-ea"/>
                <a:cs typeface="+mn-cs"/>
              </a:rPr>
              <a:t>. ‘s Nachts gebeurt precies</a:t>
            </a:r>
          </a:p>
          <a:p>
            <a:r>
              <a:rPr lang="nl-NL" sz="1200" b="0" i="1" u="none" strike="noStrike" kern="1200" baseline="0" dirty="0" smtClean="0">
                <a:solidFill>
                  <a:schemeClr val="tx1"/>
                </a:solidFill>
                <a:latin typeface="+mn-lt"/>
                <a:ea typeface="+mn-ea"/>
                <a:cs typeface="+mn-cs"/>
              </a:rPr>
              <a:t>assimilatie </a:t>
            </a:r>
            <a:r>
              <a:rPr lang="nl-NL" sz="1200" b="0" i="0" u="none" strike="noStrike" kern="1200" baseline="0" dirty="0" smtClean="0">
                <a:solidFill>
                  <a:schemeClr val="tx1"/>
                </a:solidFill>
                <a:latin typeface="+mn-lt"/>
                <a:ea typeface="+mn-ea"/>
                <a:cs typeface="+mn-cs"/>
              </a:rPr>
              <a:t>het omgekeerde. Dit heet </a:t>
            </a:r>
            <a:r>
              <a:rPr lang="nl-NL" sz="1200" b="0" i="1" u="none" strike="noStrike" kern="1200" baseline="0" dirty="0" smtClean="0">
                <a:solidFill>
                  <a:schemeClr val="tx1"/>
                </a:solidFill>
                <a:latin typeface="+mn-lt"/>
                <a:ea typeface="+mn-ea"/>
                <a:cs typeface="+mn-cs"/>
              </a:rPr>
              <a:t>assimilatie</a:t>
            </a:r>
            <a:r>
              <a:rPr lang="nl-NL" sz="1200" b="0" i="0" u="none" strike="noStrike" kern="1200" baseline="0" dirty="0" smtClean="0">
                <a:solidFill>
                  <a:schemeClr val="tx1"/>
                </a:solidFill>
                <a:latin typeface="+mn-lt"/>
                <a:ea typeface="+mn-ea"/>
                <a:cs typeface="+mn-cs"/>
              </a:rPr>
              <a:t>.</a:t>
            </a:r>
          </a:p>
          <a:p>
            <a:r>
              <a:rPr lang="nl-NL" sz="1200" b="0" i="0" u="none" strike="noStrike" kern="1200" baseline="0" dirty="0" smtClean="0">
                <a:solidFill>
                  <a:schemeClr val="tx1"/>
                </a:solidFill>
                <a:latin typeface="+mn-lt"/>
                <a:ea typeface="+mn-ea"/>
                <a:cs typeface="+mn-cs"/>
              </a:rPr>
              <a:t>De zuurstof is belangrijk voor mens en dier. Zij ademen het in. De suiker is belangrijk</a:t>
            </a:r>
          </a:p>
          <a:p>
            <a:r>
              <a:rPr lang="nl-NL" sz="1200" b="0" i="0" u="none" strike="noStrike" kern="1200" baseline="0" dirty="0" smtClean="0">
                <a:solidFill>
                  <a:schemeClr val="tx1"/>
                </a:solidFill>
                <a:latin typeface="+mn-lt"/>
                <a:ea typeface="+mn-ea"/>
                <a:cs typeface="+mn-cs"/>
              </a:rPr>
              <a:t>voor de plant. De plant kan met behulp van mineralen de suiker omzetten in vetten</a:t>
            </a:r>
          </a:p>
          <a:p>
            <a:r>
              <a:rPr lang="nl-NL" sz="1200" b="0" i="0" u="none" strike="noStrike" kern="1200" baseline="0" dirty="0" smtClean="0">
                <a:solidFill>
                  <a:schemeClr val="tx1"/>
                </a:solidFill>
                <a:latin typeface="+mn-lt"/>
                <a:ea typeface="+mn-ea"/>
                <a:cs typeface="+mn-cs"/>
              </a:rPr>
              <a:t>en eiwitten. De plant maakt zo bouwstoffen en wordt dus zwaarder. De plant</a:t>
            </a:r>
          </a:p>
          <a:p>
            <a:r>
              <a:rPr lang="nl-NL" sz="1200" b="0" i="0" u="none" strike="noStrike" kern="1200" baseline="0" dirty="0" smtClean="0">
                <a:solidFill>
                  <a:schemeClr val="tx1"/>
                </a:solidFill>
                <a:latin typeface="+mn-lt"/>
                <a:ea typeface="+mn-ea"/>
                <a:cs typeface="+mn-cs"/>
              </a:rPr>
              <a:t>produceert.</a:t>
            </a:r>
          </a:p>
          <a:p>
            <a:r>
              <a:rPr lang="nl-NL" sz="1200" b="0" i="0" u="none" strike="noStrike" kern="1200" baseline="0" dirty="0" smtClean="0">
                <a:solidFill>
                  <a:schemeClr val="tx1"/>
                </a:solidFill>
                <a:latin typeface="+mn-lt"/>
                <a:ea typeface="+mn-ea"/>
                <a:cs typeface="+mn-cs"/>
              </a:rPr>
              <a:t>Groei en productie van een plant zijn dus twee verschillende processen. Bij de groei</a:t>
            </a:r>
          </a:p>
          <a:p>
            <a:r>
              <a:rPr lang="nl-NL" sz="1200" b="0" i="0" u="none" strike="noStrike" kern="1200" baseline="0" dirty="0" smtClean="0">
                <a:solidFill>
                  <a:schemeClr val="tx1"/>
                </a:solidFill>
                <a:latin typeface="+mn-lt"/>
                <a:ea typeface="+mn-ea"/>
                <a:cs typeface="+mn-cs"/>
              </a:rPr>
              <a:t>wordt de plant groter en bij de productie zwaarder.</a:t>
            </a:r>
            <a:endParaRPr lang="nl-NL"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9</a:t>
            </a:fld>
            <a:endParaRPr lang="nl-NL"/>
          </a:p>
        </p:txBody>
      </p:sp>
    </p:spTree>
    <p:extLst>
      <p:ext uri="{BB962C8B-B14F-4D97-AF65-F5344CB8AC3E}">
        <p14:creationId xmlns:p14="http://schemas.microsoft.com/office/powerpoint/2010/main" val="32616888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u="none" strike="noStrike" kern="1200" baseline="0" dirty="0" smtClean="0">
                <a:solidFill>
                  <a:schemeClr val="tx1"/>
                </a:solidFill>
                <a:latin typeface="+mn-lt"/>
                <a:ea typeface="+mn-ea"/>
                <a:cs typeface="+mn-cs"/>
              </a:rPr>
              <a:t>Een kiemend graszaadje vormt eerst een aantal kiemwortels en een spruit. Kiemwortels hebben als taak het</a:t>
            </a:r>
          </a:p>
          <a:p>
            <a:r>
              <a:rPr lang="nl-NL" sz="1200" b="0" i="0" u="none" strike="noStrike" kern="1200" baseline="0" dirty="0" smtClean="0">
                <a:solidFill>
                  <a:schemeClr val="tx1"/>
                </a:solidFill>
                <a:latin typeface="+mn-lt"/>
                <a:ea typeface="+mn-ea"/>
                <a:cs typeface="+mn-cs"/>
              </a:rPr>
              <a:t>jonge plantje te verankeren en te voorzien van water en mineralen. Op het moment dat de grasplant zijn eerste</a:t>
            </a:r>
          </a:p>
          <a:p>
            <a:r>
              <a:rPr lang="nl-NL" sz="1200" b="0" i="0" u="none" strike="noStrike" kern="1200" baseline="0" dirty="0" smtClean="0">
                <a:solidFill>
                  <a:schemeClr val="tx1"/>
                </a:solidFill>
                <a:latin typeface="+mn-lt"/>
                <a:ea typeface="+mn-ea"/>
                <a:cs typeface="+mn-cs"/>
              </a:rPr>
              <a:t>blaadjes heeft gevormd, ontwikkelen zich vanuit de </a:t>
            </a:r>
            <a:r>
              <a:rPr lang="nl-NL" sz="1200" b="0" i="0" u="none" strike="noStrike" kern="1200" baseline="0" dirty="0" err="1" smtClean="0">
                <a:solidFill>
                  <a:schemeClr val="tx1"/>
                </a:solidFill>
                <a:latin typeface="+mn-lt"/>
                <a:ea typeface="+mn-ea"/>
                <a:cs typeface="+mn-cs"/>
              </a:rPr>
              <a:t>uitstoelingsstreek</a:t>
            </a:r>
            <a:r>
              <a:rPr lang="nl-NL" sz="1200" b="0" i="0" u="none" strike="noStrike" kern="1200" baseline="0" dirty="0" smtClean="0">
                <a:solidFill>
                  <a:schemeClr val="tx1"/>
                </a:solidFill>
                <a:latin typeface="+mn-lt"/>
                <a:ea typeface="+mn-ea"/>
                <a:cs typeface="+mn-cs"/>
              </a:rPr>
              <a:t> de kroonwortels.</a:t>
            </a:r>
          </a:p>
          <a:p>
            <a:r>
              <a:rPr lang="nl-NL" sz="1200" b="0" i="0" u="none" strike="noStrike" kern="1200" baseline="0" dirty="0" smtClean="0">
                <a:solidFill>
                  <a:schemeClr val="tx1"/>
                </a:solidFill>
                <a:latin typeface="+mn-lt"/>
                <a:ea typeface="+mn-ea"/>
                <a:cs typeface="+mn-cs"/>
              </a:rPr>
              <a:t>De </a:t>
            </a:r>
            <a:r>
              <a:rPr lang="nl-NL" sz="1200" b="0" i="0" u="none" strike="noStrike" kern="1200" baseline="0" dirty="0" err="1" smtClean="0">
                <a:solidFill>
                  <a:schemeClr val="tx1"/>
                </a:solidFill>
                <a:latin typeface="+mn-lt"/>
                <a:ea typeface="+mn-ea"/>
                <a:cs typeface="+mn-cs"/>
              </a:rPr>
              <a:t>uitstoelingsstreek</a:t>
            </a:r>
            <a:r>
              <a:rPr lang="nl-NL" sz="1200" b="0" i="0" u="none" strike="noStrike" kern="1200" baseline="0" dirty="0" smtClean="0">
                <a:solidFill>
                  <a:schemeClr val="tx1"/>
                </a:solidFill>
                <a:latin typeface="+mn-lt"/>
                <a:ea typeface="+mn-ea"/>
                <a:cs typeface="+mn-cs"/>
              </a:rPr>
              <a:t> is het onderste stengeldeel, waar de knopen en leden zeer dicht bij elkaar liggen (knopenstapel).</a:t>
            </a:r>
          </a:p>
          <a:p>
            <a:r>
              <a:rPr lang="nl-NL" sz="1200" b="0" i="0" u="none" strike="noStrike" kern="1200" baseline="0" dirty="0" smtClean="0">
                <a:solidFill>
                  <a:schemeClr val="tx1"/>
                </a:solidFill>
                <a:latin typeface="+mn-lt"/>
                <a:ea typeface="+mn-ea"/>
                <a:cs typeface="+mn-cs"/>
              </a:rPr>
              <a:t>Op deze plek kunnen zijspruiten ontstaan die zelf ook weer kroonwortels vormen.</a:t>
            </a:r>
          </a:p>
          <a:p>
            <a:r>
              <a:rPr lang="nl-NL" sz="1200" b="0" i="0" u="none" strike="noStrike" kern="1200" baseline="0" dirty="0" smtClean="0">
                <a:solidFill>
                  <a:schemeClr val="tx1"/>
                </a:solidFill>
                <a:latin typeface="+mn-lt"/>
                <a:ea typeface="+mn-ea"/>
                <a:cs typeface="+mn-cs"/>
              </a:rPr>
              <a:t>De plant neemt met zijn wortels water en opgeloste mineralen op uit de grond. Via</a:t>
            </a:r>
          </a:p>
          <a:p>
            <a:r>
              <a:rPr lang="nl-NL" sz="1200" b="0" i="0" u="none" strike="noStrike" kern="1200" baseline="0" dirty="0" smtClean="0">
                <a:solidFill>
                  <a:schemeClr val="tx1"/>
                </a:solidFill>
                <a:latin typeface="+mn-lt"/>
                <a:ea typeface="+mn-ea"/>
                <a:cs typeface="+mn-cs"/>
              </a:rPr>
              <a:t>de nerven wordt het water met de mineralen naar alle cellen vervoerd.</a:t>
            </a:r>
            <a:endParaRPr lang="nl-NL"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11</a:t>
            </a:fld>
            <a:endParaRPr lang="nl-NL"/>
          </a:p>
        </p:txBody>
      </p:sp>
    </p:spTree>
    <p:extLst>
      <p:ext uri="{BB962C8B-B14F-4D97-AF65-F5344CB8AC3E}">
        <p14:creationId xmlns:p14="http://schemas.microsoft.com/office/powerpoint/2010/main" val="13518760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u="none" strike="noStrike" kern="1200" baseline="0" dirty="0" smtClean="0">
                <a:solidFill>
                  <a:schemeClr val="tx1"/>
                </a:solidFill>
                <a:latin typeface="+mn-lt"/>
                <a:ea typeface="+mn-ea"/>
                <a:cs typeface="+mn-cs"/>
              </a:rPr>
              <a:t>Vegetatieve vermeerdering vindt plaats door uitlopervorming of uitstoeling. De plant vormt spruiten die op hun</a:t>
            </a:r>
          </a:p>
          <a:p>
            <a:r>
              <a:rPr lang="nl-NL" sz="1200" b="0" i="0" u="none" strike="noStrike" kern="1200" baseline="0" dirty="0" smtClean="0">
                <a:solidFill>
                  <a:schemeClr val="tx1"/>
                </a:solidFill>
                <a:latin typeface="+mn-lt"/>
                <a:ea typeface="+mn-ea"/>
                <a:cs typeface="+mn-cs"/>
              </a:rPr>
              <a:t>beurt weer een eigen leven gaan leiden. Bij grassoorten zijn er drie vormen van </a:t>
            </a:r>
            <a:r>
              <a:rPr lang="nl-NL" sz="1200" b="0" i="1" u="none" strike="noStrike" kern="1200" baseline="0" dirty="0" smtClean="0">
                <a:solidFill>
                  <a:schemeClr val="tx1"/>
                </a:solidFill>
                <a:latin typeface="+mn-lt"/>
                <a:ea typeface="+mn-ea"/>
                <a:cs typeface="+mn-cs"/>
              </a:rPr>
              <a:t>vegetatieve vermeerdering</a:t>
            </a:r>
            <a:r>
              <a:rPr lang="nl-NL" sz="1200" b="0" i="0" u="none" strike="noStrike" kern="1200" baseline="0" dirty="0" smtClean="0">
                <a:solidFill>
                  <a:schemeClr val="tx1"/>
                </a:solidFill>
                <a:latin typeface="+mn-lt"/>
                <a:ea typeface="+mn-ea"/>
                <a:cs typeface="+mn-cs"/>
              </a:rPr>
              <a:t>:</a:t>
            </a:r>
          </a:p>
          <a:p>
            <a:r>
              <a:rPr lang="nl-NL" sz="1200" b="0" i="0" u="none" strike="noStrike" kern="1200" baseline="0" dirty="0" smtClean="0">
                <a:solidFill>
                  <a:schemeClr val="tx1"/>
                </a:solidFill>
                <a:latin typeface="+mn-lt"/>
                <a:ea typeface="+mn-ea"/>
                <a:cs typeface="+mn-cs"/>
              </a:rPr>
              <a:t>• </a:t>
            </a:r>
            <a:r>
              <a:rPr lang="nl-NL" sz="1200" b="0" i="0" u="none" strike="noStrike" kern="1200" baseline="0" dirty="0" err="1" smtClean="0">
                <a:solidFill>
                  <a:schemeClr val="tx1"/>
                </a:solidFill>
                <a:latin typeface="+mn-lt"/>
                <a:ea typeface="+mn-ea"/>
                <a:cs typeface="+mn-cs"/>
              </a:rPr>
              <a:t>polvormers</a:t>
            </a:r>
            <a:r>
              <a:rPr lang="nl-NL" sz="1200" b="0" i="0" u="none" strike="noStrike" kern="1200" baseline="0" dirty="0" smtClean="0">
                <a:solidFill>
                  <a:schemeClr val="tx1"/>
                </a:solidFill>
                <a:latin typeface="+mn-lt"/>
                <a:ea typeface="+mn-ea"/>
                <a:cs typeface="+mn-cs"/>
              </a:rPr>
              <a:t>;</a:t>
            </a:r>
          </a:p>
          <a:p>
            <a:r>
              <a:rPr lang="nl-NL" sz="1200" b="0" i="0" u="none" strike="noStrike" kern="1200" baseline="0" dirty="0" smtClean="0">
                <a:solidFill>
                  <a:schemeClr val="tx1"/>
                </a:solidFill>
                <a:latin typeface="+mn-lt"/>
                <a:ea typeface="+mn-ea"/>
                <a:cs typeface="+mn-cs"/>
              </a:rPr>
              <a:t>• bovengrondse uitlopers;</a:t>
            </a:r>
          </a:p>
          <a:p>
            <a:r>
              <a:rPr lang="nl-NL" sz="1200" b="0" i="0" u="none" strike="noStrike" kern="1200" baseline="0" dirty="0" smtClean="0">
                <a:solidFill>
                  <a:schemeClr val="tx1"/>
                </a:solidFill>
                <a:latin typeface="+mn-lt"/>
                <a:ea typeface="+mn-ea"/>
                <a:cs typeface="+mn-cs"/>
              </a:rPr>
              <a:t>• ondergrondse uitlopers.</a:t>
            </a:r>
          </a:p>
          <a:p>
            <a:r>
              <a:rPr lang="nl-NL" sz="1200" b="0" i="0" u="none" strike="noStrike" kern="1200" baseline="0" dirty="0" smtClean="0">
                <a:solidFill>
                  <a:schemeClr val="tx1"/>
                </a:solidFill>
                <a:latin typeface="+mn-lt"/>
                <a:ea typeface="+mn-ea"/>
                <a:cs typeface="+mn-cs"/>
              </a:rPr>
              <a:t>De vorming van nieuwe spruiten noemen we </a:t>
            </a:r>
            <a:r>
              <a:rPr lang="nl-NL" sz="1200" b="0" i="1" u="none" strike="noStrike" kern="1200" baseline="0" dirty="0" smtClean="0">
                <a:solidFill>
                  <a:schemeClr val="tx1"/>
                </a:solidFill>
                <a:latin typeface="+mn-lt"/>
                <a:ea typeface="+mn-ea"/>
                <a:cs typeface="+mn-cs"/>
              </a:rPr>
              <a:t>uitstoelen</a:t>
            </a:r>
            <a:r>
              <a:rPr lang="nl-NL" sz="1200" b="0" i="0" u="none" strike="noStrike" kern="1200" baseline="0" dirty="0" smtClean="0">
                <a:solidFill>
                  <a:schemeClr val="tx1"/>
                </a:solidFill>
                <a:latin typeface="+mn-lt"/>
                <a:ea typeface="+mn-ea"/>
                <a:cs typeface="+mn-cs"/>
              </a:rPr>
              <a:t>. De nieuwe spruiten kunnen op hun beurt ook weer</a:t>
            </a:r>
          </a:p>
          <a:p>
            <a:r>
              <a:rPr lang="nl-NL" sz="1200" b="0" i="0" u="none" strike="noStrike" kern="1200" baseline="0" dirty="0" smtClean="0">
                <a:solidFill>
                  <a:schemeClr val="tx1"/>
                </a:solidFill>
                <a:latin typeface="+mn-lt"/>
                <a:ea typeface="+mn-ea"/>
                <a:cs typeface="+mn-cs"/>
              </a:rPr>
              <a:t>uitstoelen, zodat er grasplanten kunnen ontstaan met tientallen spruiten. Er ontstaan </a:t>
            </a:r>
            <a:r>
              <a:rPr lang="nl-NL" sz="1200" b="0" i="1" u="none" strike="noStrike" kern="1200" baseline="0" dirty="0" smtClean="0">
                <a:solidFill>
                  <a:schemeClr val="tx1"/>
                </a:solidFill>
                <a:latin typeface="+mn-lt"/>
                <a:ea typeface="+mn-ea"/>
                <a:cs typeface="+mn-cs"/>
              </a:rPr>
              <a:t>pollen</a:t>
            </a:r>
            <a:r>
              <a:rPr lang="nl-NL" sz="1200" b="0" i="0" u="none" strike="noStrike" kern="1200" baseline="0" dirty="0" smtClean="0">
                <a:solidFill>
                  <a:schemeClr val="tx1"/>
                </a:solidFill>
                <a:latin typeface="+mn-lt"/>
                <a:ea typeface="+mn-ea"/>
                <a:cs typeface="+mn-cs"/>
              </a:rPr>
              <a:t>. Door het uitstoelen</a:t>
            </a:r>
          </a:p>
          <a:p>
            <a:r>
              <a:rPr lang="nl-NL" sz="1200" b="0" i="0" u="none" strike="noStrike" kern="1200" baseline="0" dirty="0" smtClean="0">
                <a:solidFill>
                  <a:schemeClr val="tx1"/>
                </a:solidFill>
                <a:latin typeface="+mn-lt"/>
                <a:ea typeface="+mn-ea"/>
                <a:cs typeface="+mn-cs"/>
              </a:rPr>
              <a:t>krijg je een mooie dichte zode die niet gauw vertrapt wordt. De zode heeft dan een goede </a:t>
            </a:r>
            <a:r>
              <a:rPr lang="nl-NL" sz="1200" b="0" i="1" u="none" strike="noStrike" kern="1200" baseline="0" dirty="0" smtClean="0">
                <a:solidFill>
                  <a:schemeClr val="tx1"/>
                </a:solidFill>
                <a:latin typeface="+mn-lt"/>
                <a:ea typeface="+mn-ea"/>
                <a:cs typeface="+mn-cs"/>
              </a:rPr>
              <a:t>draagkracht</a:t>
            </a:r>
            <a:r>
              <a:rPr lang="nl-NL" sz="1200" b="0" i="0" u="none" strike="noStrike" kern="1200" baseline="0" dirty="0" smtClean="0">
                <a:solidFill>
                  <a:schemeClr val="tx1"/>
                </a:solidFill>
                <a:latin typeface="+mn-lt"/>
                <a:ea typeface="+mn-ea"/>
                <a:cs typeface="+mn-cs"/>
              </a:rPr>
              <a:t>.</a:t>
            </a:r>
            <a:endParaRPr lang="nl-NL" dirty="0"/>
          </a:p>
        </p:txBody>
      </p:sp>
      <p:sp>
        <p:nvSpPr>
          <p:cNvPr id="4" name="Tijdelijke aanduiding voor dianummer 3"/>
          <p:cNvSpPr>
            <a:spLocks noGrp="1"/>
          </p:cNvSpPr>
          <p:nvPr>
            <p:ph type="sldNum" sz="quarter" idx="10"/>
          </p:nvPr>
        </p:nvSpPr>
        <p:spPr/>
        <p:txBody>
          <a:bodyPr/>
          <a:lstStyle/>
          <a:p>
            <a:fld id="{C00B107C-10C8-4663-840F-38DEE8B13666}" type="slidenum">
              <a:rPr lang="nl-NL" smtClean="0"/>
              <a:pPr/>
              <a:t>14</a:t>
            </a:fld>
            <a:endParaRPr lang="nl-NL"/>
          </a:p>
        </p:txBody>
      </p:sp>
    </p:spTree>
    <p:extLst>
      <p:ext uri="{BB962C8B-B14F-4D97-AF65-F5344CB8AC3E}">
        <p14:creationId xmlns:p14="http://schemas.microsoft.com/office/powerpoint/2010/main" val="452460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normAutofit/>
          </a:bodyPr>
          <a:lstStyle>
            <a:lvl1pPr>
              <a:defRPr sz="2800">
                <a:latin typeface="Arial" pitchFamily="34" charset="0"/>
                <a:cs typeface="Arial" pitchFamily="34" charset="0"/>
              </a:defRPr>
            </a:lvl1pPr>
          </a:lstStyle>
          <a:p>
            <a:r>
              <a:rPr lang="nl-NL" dirty="0" smtClean="0"/>
              <a:t>Klik om de stijl te bewerken</a:t>
            </a:r>
            <a:endParaRPr lang="nl-NL" dirty="0"/>
          </a:p>
        </p:txBody>
      </p:sp>
      <p:sp>
        <p:nvSpPr>
          <p:cNvPr id="3" name="Ondertitel 2"/>
          <p:cNvSpPr>
            <a:spLocks noGrp="1"/>
          </p:cNvSpPr>
          <p:nvPr>
            <p:ph type="subTitle" idx="1"/>
          </p:nvPr>
        </p:nvSpPr>
        <p:spPr>
          <a:xfrm>
            <a:off x="1371600" y="3886200"/>
            <a:ext cx="6400800" cy="1752600"/>
          </a:xfrm>
        </p:spPr>
        <p:txBody>
          <a:bodyPr>
            <a:normAutofit/>
          </a:bodyPr>
          <a:lstStyle>
            <a:lvl1pPr marL="0" indent="0" algn="ctr">
              <a:buNone/>
              <a:defRPr sz="1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smtClean="0"/>
              <a:t>Klik om de ondertitelstijl van het model te bewerken</a:t>
            </a:r>
            <a:endParaRPr lang="nl-NL" dirty="0"/>
          </a:p>
        </p:txBody>
      </p:sp>
      <p:sp>
        <p:nvSpPr>
          <p:cNvPr id="4" name="Tijdelijke aanduiding voor datum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DFED390-F77C-4CDE-BB93-EE6416285244}" type="datetimeFigureOut">
              <a:rPr lang="nl-NL" smtClean="0"/>
              <a:pPr/>
              <a:t>11-11-2015</a:t>
            </a:fld>
            <a:endParaRPr lang="nl-NL"/>
          </a:p>
        </p:txBody>
      </p:sp>
      <p:sp>
        <p:nvSpPr>
          <p:cNvPr id="5" name="Tijdelijke aanduiding voor voettekst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nl-NL"/>
          </a:p>
        </p:txBody>
      </p:sp>
      <p:sp>
        <p:nvSpPr>
          <p:cNvPr id="6" name="Tijdelijke aanduiding voor dianumm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53308CA-A037-474B-AA6E-6C7C048F3532}" type="slidenum">
              <a:rPr lang="nl-NL" smtClean="0"/>
              <a:pPr/>
              <a:t>‹nr.›</a:t>
            </a:fld>
            <a:endParaRPr lang="nl-NL"/>
          </a:p>
        </p:txBody>
      </p:sp>
    </p:spTree>
    <p:extLst>
      <p:ext uri="{BB962C8B-B14F-4D97-AF65-F5344CB8AC3E}">
        <p14:creationId xmlns:p14="http://schemas.microsoft.com/office/powerpoint/2010/main" val="29619270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lvl1pPr>
              <a:defRPr>
                <a:latin typeface="Arial" panose="020B0604020202020204" pitchFamily="34" charset="0"/>
                <a:cs typeface="Arial" panose="020B0604020202020204" pitchFamily="34" charset="0"/>
              </a:defRPr>
            </a:lvl1pPr>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DFED390-F77C-4CDE-BB93-EE6416285244}" type="datetimeFigureOut">
              <a:rPr lang="nl-NL" smtClean="0"/>
              <a:pPr/>
              <a:t>11-11-2015</a:t>
            </a:fld>
            <a:endParaRPr lang="nl-NL"/>
          </a:p>
        </p:txBody>
      </p:sp>
      <p:sp>
        <p:nvSpPr>
          <p:cNvPr id="5" name="Tijdelijke aanduiding voor voettekst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nl-NL"/>
          </a:p>
        </p:txBody>
      </p:sp>
      <p:sp>
        <p:nvSpPr>
          <p:cNvPr id="6" name="Tijdelijke aanduiding voor dianumm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53308CA-A037-474B-AA6E-6C7C048F3532}" type="slidenum">
              <a:rPr lang="nl-NL" smtClean="0"/>
              <a:pPr/>
              <a:t>‹nr.›</a:t>
            </a:fld>
            <a:endParaRPr lang="nl-NL"/>
          </a:p>
        </p:txBody>
      </p:sp>
    </p:spTree>
    <p:extLst>
      <p:ext uri="{BB962C8B-B14F-4D97-AF65-F5344CB8AC3E}">
        <p14:creationId xmlns:p14="http://schemas.microsoft.com/office/powerpoint/2010/main" val="1172719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1979712" y="332656"/>
            <a:ext cx="6645424" cy="648072"/>
          </a:xfrm>
        </p:spPr>
        <p:txBody>
          <a:bodyPr>
            <a:noAutofit/>
          </a:bodyPr>
          <a:lstStyle>
            <a:lvl1pPr algn="l">
              <a:defRPr sz="2800" b="1">
                <a:latin typeface="Arial" pitchFamily="34" charset="0"/>
                <a:cs typeface="Arial" pitchFamily="34" charset="0"/>
              </a:defRPr>
            </a:lvl1pPr>
          </a:lstStyle>
          <a:p>
            <a:r>
              <a:rPr lang="nl-NL" dirty="0" smtClean="0"/>
              <a:t>Klik om de stijl te bewerken</a:t>
            </a:r>
            <a:endParaRPr lang="nl-NL" dirty="0"/>
          </a:p>
        </p:txBody>
      </p:sp>
      <p:sp>
        <p:nvSpPr>
          <p:cNvPr id="3" name="Tijdelijke aanduiding voor inhoud 2"/>
          <p:cNvSpPr>
            <a:spLocks noGrp="1"/>
          </p:cNvSpPr>
          <p:nvPr>
            <p:ph idx="1"/>
          </p:nvPr>
        </p:nvSpPr>
        <p:spPr>
          <a:xfrm>
            <a:off x="2051720" y="1196752"/>
            <a:ext cx="6635080" cy="4929411"/>
          </a:xfrm>
        </p:spPr>
        <p:txBody>
          <a:bodyPr>
            <a:normAutofit/>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Tijdelijke aanduiding voor datum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DFED390-F77C-4CDE-BB93-EE6416285244}" type="datetimeFigureOut">
              <a:rPr lang="nl-NL" smtClean="0"/>
              <a:pPr/>
              <a:t>11-11-2015</a:t>
            </a:fld>
            <a:endParaRPr lang="nl-NL"/>
          </a:p>
        </p:txBody>
      </p:sp>
      <p:sp>
        <p:nvSpPr>
          <p:cNvPr id="5" name="Tijdelijke aanduiding voor voettekst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nl-NL"/>
          </a:p>
        </p:txBody>
      </p:sp>
      <p:sp>
        <p:nvSpPr>
          <p:cNvPr id="6" name="Tijdelijke aanduiding voor dianumm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53308CA-A037-474B-AA6E-6C7C048F3532}" type="slidenum">
              <a:rPr lang="nl-NL" smtClean="0"/>
              <a:pPr/>
              <a:t>‹nr.›</a:t>
            </a:fld>
            <a:endParaRPr lang="nl-NL"/>
          </a:p>
        </p:txBody>
      </p:sp>
    </p:spTree>
    <p:extLst>
      <p:ext uri="{BB962C8B-B14F-4D97-AF65-F5344CB8AC3E}">
        <p14:creationId xmlns:p14="http://schemas.microsoft.com/office/powerpoint/2010/main" val="296768833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normAutofit/>
          </a:bodyPr>
          <a:lstStyle>
            <a:lvl1pPr algn="l">
              <a:defRPr sz="3600" b="1" cap="all">
                <a:latin typeface="Arial" pitchFamily="34" charset="0"/>
                <a:cs typeface="Arial" pitchFamily="34" charset="0"/>
              </a:defRPr>
            </a:lvl1pPr>
          </a:lstStyle>
          <a:p>
            <a:r>
              <a:rPr lang="nl-NL" dirty="0" smtClean="0"/>
              <a:t>Klik om de stijl te bewerken</a:t>
            </a:r>
            <a:endParaRPr lang="nl-NL" dirty="0"/>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dirty="0" smtClean="0"/>
              <a:t>Klik om de modelstijlen te bewerken</a:t>
            </a:r>
          </a:p>
        </p:txBody>
      </p:sp>
      <p:sp>
        <p:nvSpPr>
          <p:cNvPr id="4" name="Tijdelijke aanduiding voor datum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DFED390-F77C-4CDE-BB93-EE6416285244}" type="datetimeFigureOut">
              <a:rPr lang="nl-NL" smtClean="0"/>
              <a:pPr/>
              <a:t>11-11-2015</a:t>
            </a:fld>
            <a:endParaRPr lang="nl-NL"/>
          </a:p>
        </p:txBody>
      </p:sp>
      <p:sp>
        <p:nvSpPr>
          <p:cNvPr id="5" name="Tijdelijke aanduiding voor voettekst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nl-NL"/>
          </a:p>
        </p:txBody>
      </p:sp>
      <p:sp>
        <p:nvSpPr>
          <p:cNvPr id="6" name="Tijdelijke aanduiding voor dianumm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53308CA-A037-474B-AA6E-6C7C048F3532}" type="slidenum">
              <a:rPr lang="nl-NL" smtClean="0"/>
              <a:pPr/>
              <a:t>‹nr.›</a:t>
            </a:fld>
            <a:endParaRPr lang="nl-NL"/>
          </a:p>
        </p:txBody>
      </p:sp>
    </p:spTree>
    <p:extLst>
      <p:ext uri="{BB962C8B-B14F-4D97-AF65-F5344CB8AC3E}">
        <p14:creationId xmlns:p14="http://schemas.microsoft.com/office/powerpoint/2010/main" val="275733877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atin typeface="Arial" pitchFamily="34" charset="0"/>
                <a:cs typeface="Arial" pitchFamily="34" charset="0"/>
              </a:defRPr>
            </a:lvl1pPr>
          </a:lstStyle>
          <a:p>
            <a:r>
              <a:rPr lang="nl-NL" dirty="0" smtClean="0"/>
              <a:t>Klik om de stijl te bewerken</a:t>
            </a:r>
            <a:endParaRPr lang="nl-NL" dirty="0"/>
          </a:p>
        </p:txBody>
      </p:sp>
      <p:sp>
        <p:nvSpPr>
          <p:cNvPr id="3" name="Tijdelijke aanduiding voor inhoud 2"/>
          <p:cNvSpPr>
            <a:spLocks noGrp="1"/>
          </p:cNvSpPr>
          <p:nvPr>
            <p:ph sz="half" idx="1"/>
          </p:nvPr>
        </p:nvSpPr>
        <p:spPr>
          <a:xfrm>
            <a:off x="457200" y="1600200"/>
            <a:ext cx="4038600" cy="4525963"/>
          </a:xfr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Tijdelijke aanduiding voor inhoud 3"/>
          <p:cNvSpPr>
            <a:spLocks noGrp="1"/>
          </p:cNvSpPr>
          <p:nvPr>
            <p:ph sz="half" idx="2"/>
          </p:nvPr>
        </p:nvSpPr>
        <p:spPr>
          <a:xfrm>
            <a:off x="4648200" y="1600200"/>
            <a:ext cx="4038600" cy="4525963"/>
          </a:xfr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5" name="Tijdelijke aanduiding voor datum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DFED390-F77C-4CDE-BB93-EE6416285244}" type="datetimeFigureOut">
              <a:rPr lang="nl-NL" smtClean="0"/>
              <a:pPr/>
              <a:t>11-11-2015</a:t>
            </a:fld>
            <a:endParaRPr lang="nl-NL"/>
          </a:p>
        </p:txBody>
      </p:sp>
      <p:sp>
        <p:nvSpPr>
          <p:cNvPr id="6" name="Tijdelijke aanduiding voor voettekst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nl-NL"/>
          </a:p>
        </p:txBody>
      </p:sp>
      <p:sp>
        <p:nvSpPr>
          <p:cNvPr id="7" name="Tijdelijke aanduiding voor dianumm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53308CA-A037-474B-AA6E-6C7C048F3532}" type="slidenum">
              <a:rPr lang="nl-NL" smtClean="0"/>
              <a:pPr/>
              <a:t>‹nr.›</a:t>
            </a:fld>
            <a:endParaRPr lang="nl-NL"/>
          </a:p>
        </p:txBody>
      </p:sp>
    </p:spTree>
    <p:extLst>
      <p:ext uri="{BB962C8B-B14F-4D97-AF65-F5344CB8AC3E}">
        <p14:creationId xmlns:p14="http://schemas.microsoft.com/office/powerpoint/2010/main" val="154378332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nl-NL" dirty="0" smtClean="0"/>
              <a:t>Klik om de stijl te bewerken</a:t>
            </a:r>
            <a:endParaRPr lang="nl-NL" dirty="0"/>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DFED390-F77C-4CDE-BB93-EE6416285244}" type="datetimeFigureOut">
              <a:rPr lang="nl-NL" smtClean="0"/>
              <a:pPr/>
              <a:t>11-11-2015</a:t>
            </a:fld>
            <a:endParaRPr lang="nl-NL"/>
          </a:p>
        </p:txBody>
      </p:sp>
      <p:sp>
        <p:nvSpPr>
          <p:cNvPr id="8" name="Tijdelijke aanduiding voor voettekst 7"/>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nl-NL"/>
          </a:p>
        </p:txBody>
      </p:sp>
      <p:sp>
        <p:nvSpPr>
          <p:cNvPr id="9" name="Tijdelijke aanduiding voor dianummer 8"/>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53308CA-A037-474B-AA6E-6C7C048F3532}" type="slidenum">
              <a:rPr lang="nl-NL" smtClean="0"/>
              <a:pPr/>
              <a:t>‹nr.›</a:t>
            </a:fld>
            <a:endParaRPr lang="nl-NL"/>
          </a:p>
        </p:txBody>
      </p:sp>
    </p:spTree>
    <p:extLst>
      <p:ext uri="{BB962C8B-B14F-4D97-AF65-F5344CB8AC3E}">
        <p14:creationId xmlns:p14="http://schemas.microsoft.com/office/powerpoint/2010/main" val="23241016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DFED390-F77C-4CDE-BB93-EE6416285244}" type="datetimeFigureOut">
              <a:rPr lang="nl-NL" smtClean="0"/>
              <a:pPr/>
              <a:t>11-11-2015</a:t>
            </a:fld>
            <a:endParaRPr lang="nl-NL"/>
          </a:p>
        </p:txBody>
      </p:sp>
      <p:sp>
        <p:nvSpPr>
          <p:cNvPr id="3" name="Tijdelijke aanduiding voor voettekst 2"/>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nl-NL"/>
          </a:p>
        </p:txBody>
      </p:sp>
      <p:sp>
        <p:nvSpPr>
          <p:cNvPr id="4" name="Tijdelijke aanduiding voor dianummer 3"/>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53308CA-A037-474B-AA6E-6C7C048F3532}" type="slidenum">
              <a:rPr lang="nl-NL" smtClean="0"/>
              <a:pPr/>
              <a:t>‹nr.›</a:t>
            </a:fld>
            <a:endParaRPr lang="nl-NL"/>
          </a:p>
        </p:txBody>
      </p:sp>
    </p:spTree>
    <p:extLst>
      <p:ext uri="{BB962C8B-B14F-4D97-AF65-F5344CB8AC3E}">
        <p14:creationId xmlns:p14="http://schemas.microsoft.com/office/powerpoint/2010/main" val="2294256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atin typeface="Arial" panose="020B0604020202020204" pitchFamily="34" charset="0"/>
                <a:cs typeface="Arial" panose="020B0604020202020204" pitchFamily="34" charset="0"/>
              </a:defRPr>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DFED390-F77C-4CDE-BB93-EE6416285244}" type="datetimeFigureOut">
              <a:rPr lang="nl-NL" smtClean="0"/>
              <a:pPr/>
              <a:t>11-11-2015</a:t>
            </a:fld>
            <a:endParaRPr lang="nl-NL"/>
          </a:p>
        </p:txBody>
      </p:sp>
      <p:sp>
        <p:nvSpPr>
          <p:cNvPr id="6" name="Tijdelijke aanduiding voor voettekst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nl-NL"/>
          </a:p>
        </p:txBody>
      </p:sp>
      <p:sp>
        <p:nvSpPr>
          <p:cNvPr id="7" name="Tijdelijke aanduiding voor dianumm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53308CA-A037-474B-AA6E-6C7C048F3532}" type="slidenum">
              <a:rPr lang="nl-NL" smtClean="0"/>
              <a:pPr/>
              <a:t>‹nr.›</a:t>
            </a:fld>
            <a:endParaRPr lang="nl-NL"/>
          </a:p>
        </p:txBody>
      </p:sp>
    </p:spTree>
    <p:extLst>
      <p:ext uri="{BB962C8B-B14F-4D97-AF65-F5344CB8AC3E}">
        <p14:creationId xmlns:p14="http://schemas.microsoft.com/office/powerpoint/2010/main" val="124592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atin typeface="Arial" panose="020B0604020202020204" pitchFamily="34" charset="0"/>
                <a:cs typeface="Arial" panose="020B0604020202020204" pitchFamily="34" charset="0"/>
              </a:defRPr>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DFED390-F77C-4CDE-BB93-EE6416285244}" type="datetimeFigureOut">
              <a:rPr lang="nl-NL" smtClean="0"/>
              <a:pPr/>
              <a:t>11-11-2015</a:t>
            </a:fld>
            <a:endParaRPr lang="nl-NL"/>
          </a:p>
        </p:txBody>
      </p:sp>
      <p:sp>
        <p:nvSpPr>
          <p:cNvPr id="6" name="Tijdelijke aanduiding voor voettekst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nl-NL"/>
          </a:p>
        </p:txBody>
      </p:sp>
      <p:sp>
        <p:nvSpPr>
          <p:cNvPr id="7" name="Tijdelijke aanduiding voor dianumm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53308CA-A037-474B-AA6E-6C7C048F3532}" type="slidenum">
              <a:rPr lang="nl-NL" smtClean="0"/>
              <a:pPr/>
              <a:t>‹nr.›</a:t>
            </a:fld>
            <a:endParaRPr lang="nl-NL"/>
          </a:p>
        </p:txBody>
      </p:sp>
    </p:spTree>
    <p:extLst>
      <p:ext uri="{BB962C8B-B14F-4D97-AF65-F5344CB8AC3E}">
        <p14:creationId xmlns:p14="http://schemas.microsoft.com/office/powerpoint/2010/main" val="2171061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FDFED390-F77C-4CDE-BB93-EE6416285244}" type="datetimeFigureOut">
              <a:rPr lang="nl-NL" smtClean="0"/>
              <a:pPr/>
              <a:t>11-11-2015</a:t>
            </a:fld>
            <a:endParaRPr lang="nl-NL"/>
          </a:p>
        </p:txBody>
      </p:sp>
      <p:sp>
        <p:nvSpPr>
          <p:cNvPr id="5" name="Tijdelijke aanduiding voor voettekst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nl-NL"/>
          </a:p>
        </p:txBody>
      </p:sp>
      <p:sp>
        <p:nvSpPr>
          <p:cNvPr id="6" name="Tijdelijke aanduiding voor dianumm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53308CA-A037-474B-AA6E-6C7C048F3532}" type="slidenum">
              <a:rPr lang="nl-NL" smtClean="0"/>
              <a:pPr/>
              <a:t>‹nr.›</a:t>
            </a:fld>
            <a:endParaRPr lang="nl-NL"/>
          </a:p>
        </p:txBody>
      </p:sp>
    </p:spTree>
    <p:extLst>
      <p:ext uri="{BB962C8B-B14F-4D97-AF65-F5344CB8AC3E}">
        <p14:creationId xmlns:p14="http://schemas.microsoft.com/office/powerpoint/2010/main" val="64550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FED390-F77C-4CDE-BB93-EE6416285244}" type="datetimeFigureOut">
              <a:rPr lang="nl-NL" smtClean="0"/>
              <a:pPr/>
              <a:t>11-11-2015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3308CA-A037-474B-AA6E-6C7C048F3532}" type="slidenum">
              <a:rPr lang="nl-NL" smtClean="0"/>
              <a:pPr/>
              <a:t>‹nr.›</a:t>
            </a:fld>
            <a:endParaRPr lang="nl-NL"/>
          </a:p>
        </p:txBody>
      </p:sp>
      <p:pic>
        <p:nvPicPr>
          <p:cNvPr id="7" name="Picture 2"/>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0" y="0"/>
            <a:ext cx="9142413" cy="6856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9644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6" r:id="rId7"/>
    <p:sldLayoutId id="2147483657" r:id="rId8"/>
    <p:sldLayoutId id="2147483658" r:id="rId9"/>
    <p:sldLayoutId id="2147483659" r:id="rId10"/>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ctrTitle"/>
          </p:nvPr>
        </p:nvSpPr>
        <p:spPr/>
        <p:txBody>
          <a:bodyPr>
            <a:normAutofit/>
          </a:bodyPr>
          <a:lstStyle/>
          <a:p>
            <a:r>
              <a:rPr lang="nl-NL" sz="8000" dirty="0" smtClean="0">
                <a:latin typeface="Baskerville Old Face" panose="02020602080505020303" pitchFamily="18" charset="0"/>
              </a:rPr>
              <a:t>Grasland </a:t>
            </a:r>
            <a:endParaRPr lang="nl-NL" sz="8000" dirty="0">
              <a:latin typeface="Baskerville Old Face" panose="02020602080505020303" pitchFamily="18" charset="0"/>
            </a:endParaRPr>
          </a:p>
        </p:txBody>
      </p:sp>
      <p:sp>
        <p:nvSpPr>
          <p:cNvPr id="5" name="Ondertitel 4"/>
          <p:cNvSpPr>
            <a:spLocks noGrp="1"/>
          </p:cNvSpPr>
          <p:nvPr>
            <p:ph type="subTitle" idx="1"/>
          </p:nvPr>
        </p:nvSpPr>
        <p:spPr/>
        <p:txBody>
          <a:bodyPr/>
          <a:lstStyle/>
          <a:p>
            <a:r>
              <a:rPr lang="nl-NL" dirty="0" smtClean="0"/>
              <a:t>Les 1. De plantensoorten in de grasmat  </a:t>
            </a:r>
            <a:endParaRPr lang="nl-NL" dirty="0"/>
          </a:p>
        </p:txBody>
      </p:sp>
    </p:spTree>
    <p:extLst>
      <p:ext uri="{BB962C8B-B14F-4D97-AF65-F5344CB8AC3E}">
        <p14:creationId xmlns:p14="http://schemas.microsoft.com/office/powerpoint/2010/main" val="1014273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Bouw en ontwikkeling </a:t>
            </a:r>
            <a:endParaRPr lang="nl-NL" dirty="0"/>
          </a:p>
        </p:txBody>
      </p:sp>
      <p:sp>
        <p:nvSpPr>
          <p:cNvPr id="3" name="Tijdelijke aanduiding voor inhoud 2"/>
          <p:cNvSpPr>
            <a:spLocks noGrp="1"/>
          </p:cNvSpPr>
          <p:nvPr>
            <p:ph idx="1"/>
          </p:nvPr>
        </p:nvSpPr>
        <p:spPr/>
        <p:txBody>
          <a:bodyPr/>
          <a:lstStyle/>
          <a:p>
            <a:endParaRPr lang="nl-NL"/>
          </a:p>
        </p:txBody>
      </p:sp>
      <p:pic>
        <p:nvPicPr>
          <p:cNvPr id="4" name="Afbeelding 3"/>
          <p:cNvPicPr>
            <a:picLocks noChangeAspect="1"/>
          </p:cNvPicPr>
          <p:nvPr/>
        </p:nvPicPr>
        <p:blipFill>
          <a:blip r:embed="rId2"/>
          <a:stretch>
            <a:fillRect/>
          </a:stretch>
        </p:blipFill>
        <p:spPr>
          <a:xfrm>
            <a:off x="2076763" y="1095425"/>
            <a:ext cx="5082353" cy="5132063"/>
          </a:xfrm>
          <a:prstGeom prst="rect">
            <a:avLst/>
          </a:prstGeom>
        </p:spPr>
      </p:pic>
    </p:spTree>
    <p:extLst>
      <p:ext uri="{BB962C8B-B14F-4D97-AF65-F5344CB8AC3E}">
        <p14:creationId xmlns:p14="http://schemas.microsoft.com/office/powerpoint/2010/main" val="936976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Ontwikkeling </a:t>
            </a:r>
            <a:endParaRPr lang="nl-NL" dirty="0"/>
          </a:p>
        </p:txBody>
      </p:sp>
      <p:sp>
        <p:nvSpPr>
          <p:cNvPr id="3" name="Tijdelijke aanduiding voor inhoud 2"/>
          <p:cNvSpPr>
            <a:spLocks noGrp="1"/>
          </p:cNvSpPr>
          <p:nvPr>
            <p:ph idx="1"/>
          </p:nvPr>
        </p:nvSpPr>
        <p:spPr>
          <a:xfrm>
            <a:off x="1259632" y="1196752"/>
            <a:ext cx="7427168" cy="4929411"/>
          </a:xfrm>
        </p:spPr>
        <p:txBody>
          <a:bodyPr/>
          <a:lstStyle/>
          <a:p>
            <a:r>
              <a:rPr lang="nl-NL" dirty="0" smtClean="0"/>
              <a:t>Kiemwortels en spruit </a:t>
            </a:r>
          </a:p>
          <a:p>
            <a:pPr lvl="1"/>
            <a:r>
              <a:rPr lang="nl-NL" dirty="0" smtClean="0"/>
              <a:t>Verankering en voeding (water en mineralen) </a:t>
            </a:r>
          </a:p>
          <a:p>
            <a:r>
              <a:rPr lang="nl-NL" dirty="0" smtClean="0"/>
              <a:t>Vorming eerste blaadjes </a:t>
            </a:r>
          </a:p>
          <a:p>
            <a:r>
              <a:rPr lang="nl-NL" dirty="0" smtClean="0"/>
              <a:t>Ontwikkeling kroonwortels uit </a:t>
            </a:r>
            <a:r>
              <a:rPr lang="nl-NL" dirty="0" err="1" smtClean="0"/>
              <a:t>uitstoelingsstreek</a:t>
            </a:r>
            <a:r>
              <a:rPr lang="nl-NL" dirty="0" smtClean="0"/>
              <a:t> </a:t>
            </a:r>
          </a:p>
          <a:p>
            <a:pPr lvl="1"/>
            <a:r>
              <a:rPr lang="nl-NL" dirty="0" smtClean="0"/>
              <a:t>Onderste stengeldeel waar zijspruiten ontstaan met kroonwortels </a:t>
            </a:r>
          </a:p>
          <a:p>
            <a:endParaRPr lang="nl-NL" dirty="0"/>
          </a:p>
        </p:txBody>
      </p:sp>
    </p:spTree>
    <p:extLst>
      <p:ext uri="{BB962C8B-B14F-4D97-AF65-F5344CB8AC3E}">
        <p14:creationId xmlns:p14="http://schemas.microsoft.com/office/powerpoint/2010/main" val="2807482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200" dirty="0" smtClean="0"/>
              <a:t>Vermeerdering </a:t>
            </a:r>
            <a:endParaRPr lang="nl-NL" sz="3200" dirty="0"/>
          </a:p>
        </p:txBody>
      </p:sp>
      <p:sp>
        <p:nvSpPr>
          <p:cNvPr id="3" name="Tijdelijke aanduiding voor inhoud 2"/>
          <p:cNvSpPr>
            <a:spLocks noGrp="1"/>
          </p:cNvSpPr>
          <p:nvPr>
            <p:ph idx="1"/>
          </p:nvPr>
        </p:nvSpPr>
        <p:spPr/>
        <p:txBody>
          <a:bodyPr/>
          <a:lstStyle/>
          <a:p>
            <a:pPr marL="0" indent="0">
              <a:buNone/>
            </a:pPr>
            <a:r>
              <a:rPr lang="nl-NL" dirty="0" smtClean="0"/>
              <a:t>Door middel van </a:t>
            </a:r>
          </a:p>
          <a:p>
            <a:pPr marL="0" indent="0">
              <a:buNone/>
            </a:pPr>
            <a:endParaRPr lang="nl-NL" dirty="0" smtClean="0"/>
          </a:p>
          <a:p>
            <a:r>
              <a:rPr lang="nl-NL" dirty="0" smtClean="0"/>
              <a:t>Generatieve vermeerdering </a:t>
            </a:r>
          </a:p>
          <a:p>
            <a:r>
              <a:rPr lang="nl-NL" dirty="0" err="1" smtClean="0"/>
              <a:t>Vegatieve</a:t>
            </a:r>
            <a:r>
              <a:rPr lang="nl-NL" dirty="0" smtClean="0"/>
              <a:t> vermeerdering </a:t>
            </a:r>
            <a:endParaRPr lang="nl-NL" dirty="0"/>
          </a:p>
        </p:txBody>
      </p:sp>
    </p:spTree>
    <p:extLst>
      <p:ext uri="{BB962C8B-B14F-4D97-AF65-F5344CB8AC3E}">
        <p14:creationId xmlns:p14="http://schemas.microsoft.com/office/powerpoint/2010/main" val="36747908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Generatieve vermeerdering </a:t>
            </a:r>
            <a:endParaRPr lang="nl-NL" dirty="0"/>
          </a:p>
        </p:txBody>
      </p:sp>
      <p:sp>
        <p:nvSpPr>
          <p:cNvPr id="3" name="Tijdelijke aanduiding voor inhoud 2"/>
          <p:cNvSpPr>
            <a:spLocks noGrp="1"/>
          </p:cNvSpPr>
          <p:nvPr>
            <p:ph idx="1"/>
          </p:nvPr>
        </p:nvSpPr>
        <p:spPr/>
        <p:txBody>
          <a:bodyPr/>
          <a:lstStyle/>
          <a:p>
            <a:pPr marL="0" indent="0">
              <a:buNone/>
            </a:pPr>
            <a:endParaRPr lang="nl-NL" dirty="0" smtClean="0"/>
          </a:p>
          <a:p>
            <a:pPr marL="0" indent="0">
              <a:buNone/>
            </a:pPr>
            <a:r>
              <a:rPr lang="nl-NL" dirty="0" smtClean="0"/>
              <a:t>Voortplanting door zaadvorming </a:t>
            </a:r>
          </a:p>
        </p:txBody>
      </p:sp>
    </p:spTree>
    <p:extLst>
      <p:ext uri="{BB962C8B-B14F-4D97-AF65-F5344CB8AC3E}">
        <p14:creationId xmlns:p14="http://schemas.microsoft.com/office/powerpoint/2010/main" val="33341477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Vegatieve</a:t>
            </a:r>
            <a:r>
              <a:rPr lang="nl-NL" dirty="0" smtClean="0"/>
              <a:t> voortplanting </a:t>
            </a:r>
            <a:endParaRPr lang="nl-NL" dirty="0"/>
          </a:p>
        </p:txBody>
      </p:sp>
      <p:sp>
        <p:nvSpPr>
          <p:cNvPr id="3" name="Tijdelijke aanduiding voor inhoud 2"/>
          <p:cNvSpPr>
            <a:spLocks noGrp="1"/>
          </p:cNvSpPr>
          <p:nvPr>
            <p:ph idx="1"/>
          </p:nvPr>
        </p:nvSpPr>
        <p:spPr/>
        <p:txBody>
          <a:bodyPr/>
          <a:lstStyle/>
          <a:p>
            <a:pPr marL="0" indent="0">
              <a:buNone/>
            </a:pPr>
            <a:r>
              <a:rPr lang="nl-NL" dirty="0" smtClean="0"/>
              <a:t>Door uitlopervorming of </a:t>
            </a:r>
            <a:r>
              <a:rPr lang="nl-NL" dirty="0" err="1" smtClean="0"/>
              <a:t>uitstoeling</a:t>
            </a:r>
            <a:r>
              <a:rPr lang="nl-NL" dirty="0" smtClean="0"/>
              <a:t> </a:t>
            </a:r>
          </a:p>
          <a:p>
            <a:pPr marL="0" indent="0">
              <a:buNone/>
            </a:pPr>
            <a:endParaRPr lang="nl-NL" dirty="0"/>
          </a:p>
          <a:p>
            <a:pPr marL="0" indent="0">
              <a:buNone/>
            </a:pPr>
            <a:r>
              <a:rPr lang="nl-NL" dirty="0" smtClean="0"/>
              <a:t>3 soorten </a:t>
            </a:r>
          </a:p>
          <a:p>
            <a:r>
              <a:rPr lang="nl-NL" dirty="0" err="1" smtClean="0"/>
              <a:t>Polvormers</a:t>
            </a:r>
            <a:r>
              <a:rPr lang="nl-NL" dirty="0" smtClean="0"/>
              <a:t> </a:t>
            </a:r>
          </a:p>
          <a:p>
            <a:r>
              <a:rPr lang="nl-NL" dirty="0" smtClean="0"/>
              <a:t>Bovengrondse uitlopers </a:t>
            </a:r>
          </a:p>
          <a:p>
            <a:r>
              <a:rPr lang="nl-NL" dirty="0" smtClean="0"/>
              <a:t>Ondergrondse uitlopers </a:t>
            </a:r>
          </a:p>
          <a:p>
            <a:endParaRPr lang="nl-NL" dirty="0"/>
          </a:p>
          <a:p>
            <a:pPr marL="0" indent="0">
              <a:buNone/>
            </a:pPr>
            <a:r>
              <a:rPr lang="nl-NL" dirty="0" err="1" smtClean="0"/>
              <a:t>Uitstoeling</a:t>
            </a:r>
            <a:r>
              <a:rPr lang="nl-NL" dirty="0" smtClean="0"/>
              <a:t> </a:t>
            </a:r>
            <a:r>
              <a:rPr lang="nl-NL" dirty="0" smtClean="0">
                <a:sym typeface="Wingdings" panose="05000000000000000000" pitchFamily="2" charset="2"/>
              </a:rPr>
              <a:t> vorming van nieuwe spruiten </a:t>
            </a:r>
            <a:endParaRPr lang="nl-NL" dirty="0"/>
          </a:p>
        </p:txBody>
      </p:sp>
    </p:spTree>
    <p:extLst>
      <p:ext uri="{BB962C8B-B14F-4D97-AF65-F5344CB8AC3E}">
        <p14:creationId xmlns:p14="http://schemas.microsoft.com/office/powerpoint/2010/main" val="25462506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Vegatieve</a:t>
            </a:r>
            <a:r>
              <a:rPr lang="nl-NL" dirty="0" smtClean="0"/>
              <a:t> vermeerdering </a:t>
            </a:r>
            <a:endParaRPr lang="nl-NL" dirty="0"/>
          </a:p>
        </p:txBody>
      </p:sp>
      <p:pic>
        <p:nvPicPr>
          <p:cNvPr id="4" name="Tijdelijke aanduiding voor inhoud 3"/>
          <p:cNvPicPr>
            <a:picLocks noGrp="1" noChangeAspect="1"/>
          </p:cNvPicPr>
          <p:nvPr>
            <p:ph idx="1"/>
          </p:nvPr>
        </p:nvPicPr>
        <p:blipFill>
          <a:blip r:embed="rId3"/>
          <a:stretch>
            <a:fillRect/>
          </a:stretch>
        </p:blipFill>
        <p:spPr>
          <a:xfrm>
            <a:off x="1475656" y="1628800"/>
            <a:ext cx="7298541" cy="3666722"/>
          </a:xfrm>
          <a:prstGeom prst="rect">
            <a:avLst/>
          </a:prstGeom>
        </p:spPr>
      </p:pic>
    </p:spTree>
    <p:extLst>
      <p:ext uri="{BB962C8B-B14F-4D97-AF65-F5344CB8AC3E}">
        <p14:creationId xmlns:p14="http://schemas.microsoft.com/office/powerpoint/2010/main" val="6616310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pPr marL="0" indent="0">
              <a:buNone/>
            </a:pPr>
            <a:r>
              <a:rPr lang="nl-NL" dirty="0" smtClean="0"/>
              <a:t>Plant is genetisch identiek aan moederplant </a:t>
            </a:r>
          </a:p>
          <a:p>
            <a:pPr marL="0" indent="0">
              <a:buNone/>
            </a:pPr>
            <a:endParaRPr lang="nl-NL" dirty="0" smtClean="0"/>
          </a:p>
          <a:p>
            <a:pPr marL="0" indent="0">
              <a:buNone/>
            </a:pPr>
            <a:r>
              <a:rPr lang="nl-NL" dirty="0" smtClean="0">
                <a:sym typeface="Wingdings" panose="05000000000000000000" pitchFamily="2" charset="2"/>
              </a:rPr>
              <a:t> Groter risico overdracht ziektes </a:t>
            </a:r>
            <a:endParaRPr lang="nl-NL" dirty="0"/>
          </a:p>
        </p:txBody>
      </p:sp>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8024" y="3403114"/>
            <a:ext cx="3324200" cy="2947457"/>
          </a:xfrm>
          <a:prstGeom prst="rect">
            <a:avLst/>
          </a:prstGeom>
        </p:spPr>
      </p:pic>
    </p:spTree>
    <p:extLst>
      <p:ext uri="{BB962C8B-B14F-4D97-AF65-F5344CB8AC3E}">
        <p14:creationId xmlns:p14="http://schemas.microsoft.com/office/powerpoint/2010/main" val="25035593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Doorschieten </a:t>
            </a:r>
            <a:endParaRPr lang="nl-NL" dirty="0"/>
          </a:p>
        </p:txBody>
      </p:sp>
      <p:sp>
        <p:nvSpPr>
          <p:cNvPr id="3" name="Tijdelijke aanduiding voor inhoud 2"/>
          <p:cNvSpPr>
            <a:spLocks noGrp="1"/>
          </p:cNvSpPr>
          <p:nvPr>
            <p:ph idx="1"/>
          </p:nvPr>
        </p:nvSpPr>
        <p:spPr>
          <a:xfrm>
            <a:off x="2051720" y="1196752"/>
            <a:ext cx="6635080" cy="5400600"/>
          </a:xfrm>
        </p:spPr>
        <p:txBody>
          <a:bodyPr>
            <a:normAutofit fontScale="92500" lnSpcReduction="10000"/>
          </a:bodyPr>
          <a:lstStyle/>
          <a:p>
            <a:r>
              <a:rPr lang="nl-NL" dirty="0" err="1" smtClean="0"/>
              <a:t>Uitstoeling</a:t>
            </a:r>
            <a:r>
              <a:rPr lang="nl-NL" dirty="0" smtClean="0"/>
              <a:t> voorbij</a:t>
            </a:r>
            <a:r>
              <a:rPr lang="nl-NL" dirty="0" smtClean="0">
                <a:sym typeface="Wingdings" panose="05000000000000000000" pitchFamily="2" charset="2"/>
              </a:rPr>
              <a:t> plant schiet door </a:t>
            </a:r>
          </a:p>
          <a:p>
            <a:pPr lvl="1"/>
            <a:r>
              <a:rPr lang="nl-NL" dirty="0" err="1" smtClean="0">
                <a:sym typeface="Wingdings" panose="05000000000000000000" pitchFamily="2" charset="2"/>
              </a:rPr>
              <a:t>Vegatieve</a:t>
            </a:r>
            <a:r>
              <a:rPr lang="nl-NL" dirty="0" smtClean="0">
                <a:sym typeface="Wingdings" panose="05000000000000000000" pitchFamily="2" charset="2"/>
              </a:rPr>
              <a:t>  generatieve fase </a:t>
            </a:r>
          </a:p>
          <a:p>
            <a:r>
              <a:rPr lang="nl-NL" dirty="0" smtClean="0">
                <a:sym typeface="Wingdings" panose="05000000000000000000" pitchFamily="2" charset="2"/>
              </a:rPr>
              <a:t>Bloeien </a:t>
            </a:r>
          </a:p>
          <a:p>
            <a:pPr lvl="1"/>
            <a:r>
              <a:rPr lang="nl-NL" dirty="0" smtClean="0">
                <a:sym typeface="Wingdings" panose="05000000000000000000" pitchFamily="2" charset="2"/>
              </a:rPr>
              <a:t>Bloeistengel schiet omhoog </a:t>
            </a:r>
          </a:p>
          <a:p>
            <a:pPr lvl="1"/>
            <a:r>
              <a:rPr lang="nl-NL" dirty="0" smtClean="0">
                <a:sym typeface="Wingdings" panose="05000000000000000000" pitchFamily="2" charset="2"/>
              </a:rPr>
              <a:t>Bloemen worden gevormd </a:t>
            </a:r>
          </a:p>
          <a:p>
            <a:pPr lvl="1"/>
            <a:r>
              <a:rPr lang="nl-NL" dirty="0" smtClean="0">
                <a:sym typeface="Wingdings" panose="05000000000000000000" pitchFamily="2" charset="2"/>
              </a:rPr>
              <a:t>Laatste bladeren schieten uit</a:t>
            </a:r>
          </a:p>
          <a:p>
            <a:pPr marL="0" indent="0">
              <a:buNone/>
            </a:pPr>
            <a:endParaRPr lang="nl-NL" dirty="0">
              <a:sym typeface="Wingdings" panose="05000000000000000000" pitchFamily="2" charset="2"/>
            </a:endParaRPr>
          </a:p>
          <a:p>
            <a:pPr marL="0" indent="0">
              <a:buNone/>
            </a:pPr>
            <a:r>
              <a:rPr lang="nl-NL" dirty="0" smtClean="0">
                <a:sym typeface="Wingdings" panose="05000000000000000000" pitchFamily="2" charset="2"/>
              </a:rPr>
              <a:t>Bladgroei stopt als bloemen tevoorschijn komen. </a:t>
            </a:r>
          </a:p>
          <a:p>
            <a:pPr marL="0" indent="0">
              <a:buNone/>
            </a:pPr>
            <a:endParaRPr lang="nl-NL" dirty="0" smtClean="0">
              <a:sym typeface="Wingdings" panose="05000000000000000000" pitchFamily="2" charset="2"/>
            </a:endParaRPr>
          </a:p>
          <a:p>
            <a:r>
              <a:rPr lang="nl-NL" dirty="0">
                <a:sym typeface="Wingdings" panose="05000000000000000000" pitchFamily="2" charset="2"/>
              </a:rPr>
              <a:t>Voederwaarde neemt niet of nauwelijks nog toe </a:t>
            </a:r>
          </a:p>
          <a:p>
            <a:r>
              <a:rPr lang="nl-NL" dirty="0">
                <a:sym typeface="Wingdings" panose="05000000000000000000" pitchFamily="2" charset="2"/>
              </a:rPr>
              <a:t>Smakelijkheid neemt af </a:t>
            </a:r>
          </a:p>
          <a:p>
            <a:pPr marL="0" indent="0">
              <a:buNone/>
            </a:pPr>
            <a:endParaRPr lang="nl-NL" dirty="0">
              <a:sym typeface="Wingdings" panose="05000000000000000000" pitchFamily="2" charset="2"/>
            </a:endParaRPr>
          </a:p>
        </p:txBody>
      </p:sp>
    </p:spTree>
    <p:extLst>
      <p:ext uri="{BB962C8B-B14F-4D97-AF65-F5344CB8AC3E}">
        <p14:creationId xmlns:p14="http://schemas.microsoft.com/office/powerpoint/2010/main" val="41981904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pPr marL="0" indent="0">
              <a:buNone/>
            </a:pPr>
            <a:r>
              <a:rPr lang="nl-NL" dirty="0" smtClean="0"/>
              <a:t>Maken van de vragen </a:t>
            </a:r>
            <a:endParaRPr lang="nl-NL" dirty="0"/>
          </a:p>
        </p:txBody>
      </p:sp>
    </p:spTree>
    <p:extLst>
      <p:ext uri="{BB962C8B-B14F-4D97-AF65-F5344CB8AC3E}">
        <p14:creationId xmlns:p14="http://schemas.microsoft.com/office/powerpoint/2010/main" val="24581806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ctrTitle"/>
          </p:nvPr>
        </p:nvSpPr>
        <p:spPr/>
        <p:txBody>
          <a:bodyPr>
            <a:normAutofit/>
          </a:bodyPr>
          <a:lstStyle/>
          <a:p>
            <a:r>
              <a:rPr lang="nl-NL" sz="8000" dirty="0" smtClean="0">
                <a:latin typeface="Baskerville Old Face" panose="02020602080505020303" pitchFamily="18" charset="0"/>
              </a:rPr>
              <a:t>Grasland </a:t>
            </a:r>
            <a:endParaRPr lang="nl-NL" sz="8000" dirty="0">
              <a:latin typeface="Baskerville Old Face" panose="02020602080505020303" pitchFamily="18" charset="0"/>
            </a:endParaRPr>
          </a:p>
        </p:txBody>
      </p:sp>
      <p:sp>
        <p:nvSpPr>
          <p:cNvPr id="5" name="Ondertitel 4"/>
          <p:cNvSpPr>
            <a:spLocks noGrp="1"/>
          </p:cNvSpPr>
          <p:nvPr>
            <p:ph type="subTitle" idx="1"/>
          </p:nvPr>
        </p:nvSpPr>
        <p:spPr/>
        <p:txBody>
          <a:bodyPr/>
          <a:lstStyle/>
          <a:p>
            <a:r>
              <a:rPr lang="nl-NL" dirty="0" smtClean="0"/>
              <a:t>Les 1. Indeling van de grassen </a:t>
            </a:r>
            <a:endParaRPr lang="nl-NL" dirty="0"/>
          </a:p>
        </p:txBody>
      </p:sp>
    </p:spTree>
    <p:extLst>
      <p:ext uri="{BB962C8B-B14F-4D97-AF65-F5344CB8AC3E}">
        <p14:creationId xmlns:p14="http://schemas.microsoft.com/office/powerpoint/2010/main" val="30609585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4800" dirty="0" smtClean="0"/>
              <a:t>Grasland </a:t>
            </a:r>
            <a:endParaRPr lang="nl-NL" sz="4800" dirty="0"/>
          </a:p>
        </p:txBody>
      </p:sp>
      <p:sp>
        <p:nvSpPr>
          <p:cNvPr id="3" name="Tijdelijke aanduiding voor inhoud 2"/>
          <p:cNvSpPr>
            <a:spLocks noGrp="1"/>
          </p:cNvSpPr>
          <p:nvPr>
            <p:ph idx="1"/>
          </p:nvPr>
        </p:nvSpPr>
        <p:spPr>
          <a:xfrm>
            <a:off x="611560" y="1628800"/>
            <a:ext cx="8075240" cy="4929411"/>
          </a:xfrm>
        </p:spPr>
        <p:txBody>
          <a:bodyPr/>
          <a:lstStyle/>
          <a:p>
            <a:r>
              <a:rPr lang="nl-NL" dirty="0" smtClean="0"/>
              <a:t>Van oudsher begrazing </a:t>
            </a:r>
          </a:p>
          <a:p>
            <a:pPr marL="0" indent="0">
              <a:buNone/>
            </a:pPr>
            <a:endParaRPr lang="nl-NL" dirty="0" smtClean="0"/>
          </a:p>
          <a:p>
            <a:r>
              <a:rPr lang="nl-NL" dirty="0" smtClean="0"/>
              <a:t>Weten hoe de groei van grasplanten is</a:t>
            </a:r>
          </a:p>
          <a:p>
            <a:pPr marL="457200" lvl="1" indent="0">
              <a:buNone/>
            </a:pPr>
            <a:r>
              <a:rPr lang="nl-NL" dirty="0" smtClean="0">
                <a:sym typeface="Wingdings" panose="05000000000000000000" pitchFamily="2" charset="2"/>
              </a:rPr>
              <a:t> goed beheer grasland en optimale graslandsamenstelling </a:t>
            </a:r>
            <a:endParaRPr lang="nl-NL" dirty="0" smtClean="0"/>
          </a:p>
        </p:txBody>
      </p:sp>
    </p:spTree>
    <p:extLst>
      <p:ext uri="{BB962C8B-B14F-4D97-AF65-F5344CB8AC3E}">
        <p14:creationId xmlns:p14="http://schemas.microsoft.com/office/powerpoint/2010/main" val="27401388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Indeling van grassen </a:t>
            </a:r>
            <a:endParaRPr lang="nl-NL" dirty="0"/>
          </a:p>
        </p:txBody>
      </p:sp>
      <p:sp>
        <p:nvSpPr>
          <p:cNvPr id="3" name="Tijdelijke aanduiding voor inhoud 2"/>
          <p:cNvSpPr>
            <a:spLocks noGrp="1"/>
          </p:cNvSpPr>
          <p:nvPr>
            <p:ph idx="1"/>
          </p:nvPr>
        </p:nvSpPr>
        <p:spPr/>
        <p:txBody>
          <a:bodyPr/>
          <a:lstStyle/>
          <a:p>
            <a:r>
              <a:rPr lang="nl-NL" dirty="0" smtClean="0"/>
              <a:t>Wijze van </a:t>
            </a:r>
            <a:r>
              <a:rPr lang="nl-NL" dirty="0" err="1" smtClean="0"/>
              <a:t>uitstoeling</a:t>
            </a:r>
            <a:r>
              <a:rPr lang="nl-NL" dirty="0" smtClean="0"/>
              <a:t> </a:t>
            </a:r>
          </a:p>
          <a:p>
            <a:r>
              <a:rPr lang="nl-NL" dirty="0" smtClean="0"/>
              <a:t>Type </a:t>
            </a:r>
          </a:p>
          <a:p>
            <a:r>
              <a:rPr lang="nl-NL" dirty="0" smtClean="0"/>
              <a:t>Aantal chromosomen </a:t>
            </a:r>
          </a:p>
          <a:p>
            <a:r>
              <a:rPr lang="nl-NL" dirty="0" err="1" smtClean="0"/>
              <a:t>Vroegheid</a:t>
            </a:r>
            <a:r>
              <a:rPr lang="nl-NL" dirty="0" smtClean="0"/>
              <a:t> </a:t>
            </a:r>
            <a:endParaRPr lang="nl-NL" dirty="0"/>
          </a:p>
        </p:txBody>
      </p:sp>
    </p:spTree>
    <p:extLst>
      <p:ext uri="{BB962C8B-B14F-4D97-AF65-F5344CB8AC3E}">
        <p14:creationId xmlns:p14="http://schemas.microsoft.com/office/powerpoint/2010/main" val="24484218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Wijze van </a:t>
            </a:r>
            <a:r>
              <a:rPr lang="nl-NL" dirty="0" err="1" smtClean="0"/>
              <a:t>uitstoeling</a:t>
            </a:r>
            <a:r>
              <a:rPr lang="nl-NL" dirty="0" smtClean="0"/>
              <a:t> 	</a:t>
            </a:r>
            <a:endParaRPr lang="nl-NL" dirty="0"/>
          </a:p>
        </p:txBody>
      </p:sp>
      <p:sp>
        <p:nvSpPr>
          <p:cNvPr id="3" name="Tijdelijke aanduiding voor inhoud 2"/>
          <p:cNvSpPr>
            <a:spLocks noGrp="1"/>
          </p:cNvSpPr>
          <p:nvPr>
            <p:ph idx="1"/>
          </p:nvPr>
        </p:nvSpPr>
        <p:spPr/>
        <p:txBody>
          <a:bodyPr/>
          <a:lstStyle/>
          <a:p>
            <a:r>
              <a:rPr lang="nl-NL" dirty="0" err="1" smtClean="0"/>
              <a:t>Polvormers</a:t>
            </a:r>
            <a:r>
              <a:rPr lang="nl-NL" dirty="0" smtClean="0"/>
              <a:t> </a:t>
            </a:r>
          </a:p>
          <a:p>
            <a:r>
              <a:rPr lang="nl-NL" dirty="0" smtClean="0"/>
              <a:t>Bovengrondse uitlopers </a:t>
            </a:r>
          </a:p>
          <a:p>
            <a:r>
              <a:rPr lang="nl-NL" dirty="0" smtClean="0"/>
              <a:t>Ondergrondse uitlopers </a:t>
            </a:r>
            <a:endParaRPr lang="nl-NL" dirty="0"/>
          </a:p>
        </p:txBody>
      </p:sp>
      <p:pic>
        <p:nvPicPr>
          <p:cNvPr id="4" name="Afbeelding 3"/>
          <p:cNvPicPr>
            <a:picLocks noChangeAspect="1"/>
          </p:cNvPicPr>
          <p:nvPr/>
        </p:nvPicPr>
        <p:blipFill>
          <a:blip r:embed="rId2"/>
          <a:stretch>
            <a:fillRect/>
          </a:stretch>
        </p:blipFill>
        <p:spPr>
          <a:xfrm>
            <a:off x="2257325" y="3212976"/>
            <a:ext cx="6457653" cy="2913187"/>
          </a:xfrm>
          <a:prstGeom prst="rect">
            <a:avLst/>
          </a:prstGeom>
        </p:spPr>
      </p:pic>
    </p:spTree>
    <p:extLst>
      <p:ext uri="{BB962C8B-B14F-4D97-AF65-F5344CB8AC3E}">
        <p14:creationId xmlns:p14="http://schemas.microsoft.com/office/powerpoint/2010/main" val="35273814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Polvormers</a:t>
            </a:r>
            <a:r>
              <a:rPr lang="nl-NL" dirty="0" smtClean="0"/>
              <a:t> </a:t>
            </a:r>
            <a:endParaRPr lang="nl-NL" dirty="0"/>
          </a:p>
        </p:txBody>
      </p:sp>
      <p:sp>
        <p:nvSpPr>
          <p:cNvPr id="3" name="Tijdelijke aanduiding voor inhoud 2"/>
          <p:cNvSpPr>
            <a:spLocks noGrp="1"/>
          </p:cNvSpPr>
          <p:nvPr>
            <p:ph idx="1"/>
          </p:nvPr>
        </p:nvSpPr>
        <p:spPr/>
        <p:txBody>
          <a:bodyPr/>
          <a:lstStyle/>
          <a:p>
            <a:r>
              <a:rPr lang="nl-NL" dirty="0" smtClean="0"/>
              <a:t>Plant krijgt zijspruiten </a:t>
            </a:r>
          </a:p>
          <a:p>
            <a:r>
              <a:rPr lang="nl-NL" dirty="0" smtClean="0"/>
              <a:t>Vormen bosjes </a:t>
            </a:r>
          </a:p>
          <a:p>
            <a:endParaRPr lang="nl-NL" dirty="0"/>
          </a:p>
          <a:p>
            <a:r>
              <a:rPr lang="nl-NL" dirty="0" smtClean="0"/>
              <a:t>Engels raaigras, </a:t>
            </a:r>
            <a:r>
              <a:rPr lang="nl-NL" dirty="0" err="1" smtClean="0"/>
              <a:t>timothee</a:t>
            </a:r>
            <a:r>
              <a:rPr lang="nl-NL" dirty="0"/>
              <a:t> </a:t>
            </a:r>
            <a:r>
              <a:rPr lang="nl-NL" dirty="0" smtClean="0"/>
              <a:t>en beemdlangbloem </a:t>
            </a:r>
            <a:endParaRPr lang="nl-NL" dirty="0"/>
          </a:p>
        </p:txBody>
      </p:sp>
    </p:spTree>
    <p:extLst>
      <p:ext uri="{BB962C8B-B14F-4D97-AF65-F5344CB8AC3E}">
        <p14:creationId xmlns:p14="http://schemas.microsoft.com/office/powerpoint/2010/main" val="768743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Uitlopers </a:t>
            </a:r>
            <a:endParaRPr lang="nl-NL" dirty="0"/>
          </a:p>
        </p:txBody>
      </p:sp>
      <p:sp>
        <p:nvSpPr>
          <p:cNvPr id="3" name="Tijdelijke aanduiding voor inhoud 2"/>
          <p:cNvSpPr>
            <a:spLocks noGrp="1"/>
          </p:cNvSpPr>
          <p:nvPr>
            <p:ph idx="1"/>
          </p:nvPr>
        </p:nvSpPr>
        <p:spPr/>
        <p:txBody>
          <a:bodyPr/>
          <a:lstStyle/>
          <a:p>
            <a:r>
              <a:rPr lang="nl-NL" dirty="0" smtClean="0"/>
              <a:t>Horizontale uitlopers op of onder de grond </a:t>
            </a:r>
          </a:p>
          <a:p>
            <a:endParaRPr lang="nl-NL" dirty="0"/>
          </a:p>
          <a:p>
            <a:pPr marL="0" indent="0">
              <a:buNone/>
            </a:pPr>
            <a:r>
              <a:rPr lang="nl-NL" dirty="0" smtClean="0"/>
              <a:t>Boven </a:t>
            </a:r>
          </a:p>
          <a:p>
            <a:r>
              <a:rPr lang="nl-NL" dirty="0" smtClean="0"/>
              <a:t>Ruw beemdgras en struisgrassen </a:t>
            </a:r>
          </a:p>
          <a:p>
            <a:endParaRPr lang="nl-NL" dirty="0"/>
          </a:p>
          <a:p>
            <a:pPr marL="0" indent="0">
              <a:buNone/>
            </a:pPr>
            <a:r>
              <a:rPr lang="nl-NL" dirty="0" smtClean="0"/>
              <a:t>Onder</a:t>
            </a:r>
          </a:p>
          <a:p>
            <a:r>
              <a:rPr lang="nl-NL" dirty="0" smtClean="0"/>
              <a:t>Veldbeemdgras en kweek </a:t>
            </a:r>
          </a:p>
        </p:txBody>
      </p:sp>
    </p:spTree>
    <p:extLst>
      <p:ext uri="{BB962C8B-B14F-4D97-AF65-F5344CB8AC3E}">
        <p14:creationId xmlns:p14="http://schemas.microsoft.com/office/powerpoint/2010/main" val="33624487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Type </a:t>
            </a:r>
            <a:endParaRPr lang="nl-NL" dirty="0"/>
          </a:p>
        </p:txBody>
      </p:sp>
      <p:sp>
        <p:nvSpPr>
          <p:cNvPr id="3" name="Tijdelijke aanduiding voor inhoud 2"/>
          <p:cNvSpPr>
            <a:spLocks noGrp="1"/>
          </p:cNvSpPr>
          <p:nvPr>
            <p:ph idx="1"/>
          </p:nvPr>
        </p:nvSpPr>
        <p:spPr/>
        <p:txBody>
          <a:bodyPr>
            <a:normAutofit fontScale="92500"/>
          </a:bodyPr>
          <a:lstStyle/>
          <a:p>
            <a:pPr marL="0" indent="0">
              <a:buNone/>
            </a:pPr>
            <a:r>
              <a:rPr lang="nl-NL" dirty="0" smtClean="0"/>
              <a:t>Engels raaigras </a:t>
            </a:r>
            <a:r>
              <a:rPr lang="nl-NL" dirty="0" smtClean="0">
                <a:sym typeface="Wingdings" panose="05000000000000000000" pitchFamily="2" charset="2"/>
              </a:rPr>
              <a:t> doorschietdatum </a:t>
            </a:r>
          </a:p>
          <a:p>
            <a:r>
              <a:rPr lang="nl-NL" dirty="0" smtClean="0">
                <a:sym typeface="Wingdings" panose="05000000000000000000" pitchFamily="2" charset="2"/>
              </a:rPr>
              <a:t>Weidetypen </a:t>
            </a:r>
          </a:p>
          <a:p>
            <a:r>
              <a:rPr lang="nl-NL" dirty="0" smtClean="0">
                <a:sym typeface="Wingdings" panose="05000000000000000000" pitchFamily="2" charset="2"/>
              </a:rPr>
              <a:t>Laat-hooitypen </a:t>
            </a:r>
          </a:p>
          <a:p>
            <a:r>
              <a:rPr lang="nl-NL" dirty="0" smtClean="0">
                <a:sym typeface="Wingdings" panose="05000000000000000000" pitchFamily="2" charset="2"/>
              </a:rPr>
              <a:t>Vroeg-hooitypen </a:t>
            </a:r>
          </a:p>
          <a:p>
            <a:endParaRPr lang="nl-NL" dirty="0">
              <a:sym typeface="Wingdings" panose="05000000000000000000" pitchFamily="2" charset="2"/>
            </a:endParaRPr>
          </a:p>
          <a:p>
            <a:pPr marL="0" indent="0">
              <a:buNone/>
            </a:pPr>
            <a:r>
              <a:rPr lang="nl-NL" dirty="0" smtClean="0">
                <a:sym typeface="Wingdings" panose="05000000000000000000" pitchFamily="2" charset="2"/>
              </a:rPr>
              <a:t>Timothee en beemdlangbloem</a:t>
            </a:r>
          </a:p>
          <a:p>
            <a:r>
              <a:rPr lang="nl-NL" dirty="0" smtClean="0">
                <a:sym typeface="Wingdings" panose="05000000000000000000" pitchFamily="2" charset="2"/>
              </a:rPr>
              <a:t>Hooitypen </a:t>
            </a:r>
          </a:p>
          <a:p>
            <a:r>
              <a:rPr lang="nl-NL" dirty="0" smtClean="0">
                <a:sym typeface="Wingdings" panose="05000000000000000000" pitchFamily="2" charset="2"/>
              </a:rPr>
              <a:t>Weidetypen </a:t>
            </a:r>
          </a:p>
          <a:p>
            <a:pPr marL="0" indent="0">
              <a:buNone/>
            </a:pPr>
            <a:endParaRPr lang="nl-NL" dirty="0">
              <a:sym typeface="Wingdings" panose="05000000000000000000" pitchFamily="2" charset="2"/>
            </a:endParaRPr>
          </a:p>
          <a:p>
            <a:pPr marL="0" indent="0">
              <a:buNone/>
            </a:pPr>
            <a:r>
              <a:rPr lang="nl-NL" dirty="0" smtClean="0">
                <a:sym typeface="Wingdings" panose="05000000000000000000" pitchFamily="2" charset="2"/>
              </a:rPr>
              <a:t>Doorschietdatum en voorjaarsontwikkeling </a:t>
            </a:r>
            <a:endParaRPr lang="nl-NL" dirty="0" smtClean="0"/>
          </a:p>
        </p:txBody>
      </p:sp>
    </p:spTree>
    <p:extLst>
      <p:ext uri="{BB962C8B-B14F-4D97-AF65-F5344CB8AC3E}">
        <p14:creationId xmlns:p14="http://schemas.microsoft.com/office/powerpoint/2010/main" val="14364142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Aantal chromosomen</a:t>
            </a:r>
            <a:endParaRPr lang="nl-NL" dirty="0"/>
          </a:p>
        </p:txBody>
      </p:sp>
      <p:sp>
        <p:nvSpPr>
          <p:cNvPr id="3" name="Tijdelijke aanduiding voor inhoud 2"/>
          <p:cNvSpPr>
            <a:spLocks noGrp="1"/>
          </p:cNvSpPr>
          <p:nvPr>
            <p:ph idx="1"/>
          </p:nvPr>
        </p:nvSpPr>
        <p:spPr/>
        <p:txBody>
          <a:bodyPr/>
          <a:lstStyle/>
          <a:p>
            <a:pPr marL="0" indent="0">
              <a:buNone/>
            </a:pPr>
            <a:r>
              <a:rPr lang="nl-NL" dirty="0" smtClean="0"/>
              <a:t>Diploïde rassen VS </a:t>
            </a:r>
            <a:r>
              <a:rPr lang="nl-NL" dirty="0" err="1" smtClean="0"/>
              <a:t>tetraploïde</a:t>
            </a:r>
            <a:r>
              <a:rPr lang="nl-NL" dirty="0" smtClean="0"/>
              <a:t> rassen </a:t>
            </a:r>
          </a:p>
          <a:p>
            <a:r>
              <a:rPr lang="nl-NL" dirty="0" smtClean="0"/>
              <a:t>Aantal chromosomen </a:t>
            </a:r>
          </a:p>
          <a:p>
            <a:r>
              <a:rPr lang="nl-NL" dirty="0" smtClean="0"/>
              <a:t>Planten zijn groter en forser </a:t>
            </a:r>
          </a:p>
          <a:p>
            <a:r>
              <a:rPr lang="nl-NL" dirty="0" smtClean="0"/>
              <a:t>Smakelijkheid </a:t>
            </a:r>
          </a:p>
          <a:p>
            <a:r>
              <a:rPr lang="nl-NL" dirty="0" err="1" smtClean="0"/>
              <a:t>Drogestofgehalte</a:t>
            </a:r>
            <a:r>
              <a:rPr lang="nl-NL" dirty="0" smtClean="0"/>
              <a:t> </a:t>
            </a:r>
          </a:p>
          <a:p>
            <a:r>
              <a:rPr lang="nl-NL" dirty="0" smtClean="0"/>
              <a:t>Wintervastheid </a:t>
            </a:r>
          </a:p>
          <a:p>
            <a:r>
              <a:rPr lang="nl-NL" dirty="0" smtClean="0"/>
              <a:t>Ziekteresistentie </a:t>
            </a:r>
          </a:p>
          <a:p>
            <a:r>
              <a:rPr lang="nl-NL" dirty="0" smtClean="0"/>
              <a:t>Vertrappingsgevoeligheid</a:t>
            </a:r>
          </a:p>
        </p:txBody>
      </p:sp>
    </p:spTree>
    <p:extLst>
      <p:ext uri="{BB962C8B-B14F-4D97-AF65-F5344CB8AC3E}">
        <p14:creationId xmlns:p14="http://schemas.microsoft.com/office/powerpoint/2010/main" val="10294639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Vroegheid</a:t>
            </a:r>
            <a:r>
              <a:rPr lang="nl-NL" dirty="0" smtClean="0"/>
              <a:t> </a:t>
            </a:r>
            <a:endParaRPr lang="nl-NL" dirty="0"/>
          </a:p>
        </p:txBody>
      </p:sp>
      <p:sp>
        <p:nvSpPr>
          <p:cNvPr id="3" name="Tijdelijke aanduiding voor inhoud 2"/>
          <p:cNvSpPr>
            <a:spLocks noGrp="1"/>
          </p:cNvSpPr>
          <p:nvPr>
            <p:ph idx="1"/>
          </p:nvPr>
        </p:nvSpPr>
        <p:spPr>
          <a:xfrm>
            <a:off x="971600" y="1196752"/>
            <a:ext cx="7715200" cy="4929411"/>
          </a:xfrm>
        </p:spPr>
        <p:txBody>
          <a:bodyPr/>
          <a:lstStyle/>
          <a:p>
            <a:pPr marL="0" indent="0">
              <a:buNone/>
            </a:pPr>
            <a:r>
              <a:rPr lang="nl-NL" dirty="0" smtClean="0"/>
              <a:t>Door veredeling binnen een soort is er duidelijk verschil gekomen waardoor verschillende rassen zijn ontstaan </a:t>
            </a:r>
          </a:p>
          <a:p>
            <a:pPr marL="0" indent="0">
              <a:buNone/>
            </a:pPr>
            <a:endParaRPr lang="nl-NL" dirty="0"/>
          </a:p>
          <a:p>
            <a:pPr marL="0" indent="0">
              <a:buNone/>
            </a:pPr>
            <a:r>
              <a:rPr lang="nl-NL" dirty="0" smtClean="0"/>
              <a:t>Rassen met vroege voorjaarsontwikkeling schieten eerder in bloei. </a:t>
            </a:r>
            <a:endParaRPr lang="nl-NL" dirty="0"/>
          </a:p>
        </p:txBody>
      </p:sp>
    </p:spTree>
    <p:extLst>
      <p:ext uri="{BB962C8B-B14F-4D97-AF65-F5344CB8AC3E}">
        <p14:creationId xmlns:p14="http://schemas.microsoft.com/office/powerpoint/2010/main" val="28376365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pPr marL="0" indent="0">
              <a:buNone/>
            </a:pPr>
            <a:r>
              <a:rPr lang="nl-NL" dirty="0" smtClean="0"/>
              <a:t>Maken van de vragen </a:t>
            </a:r>
            <a:endParaRPr lang="nl-NL" dirty="0"/>
          </a:p>
        </p:txBody>
      </p:sp>
    </p:spTree>
    <p:extLst>
      <p:ext uri="{BB962C8B-B14F-4D97-AF65-F5344CB8AC3E}">
        <p14:creationId xmlns:p14="http://schemas.microsoft.com/office/powerpoint/2010/main" val="2860538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Botanische samenstelling </a:t>
            </a:r>
            <a:endParaRPr lang="nl-NL" dirty="0"/>
          </a:p>
        </p:txBody>
      </p:sp>
      <p:sp>
        <p:nvSpPr>
          <p:cNvPr id="3" name="Tijdelijke aanduiding voor inhoud 2"/>
          <p:cNvSpPr>
            <a:spLocks noGrp="1"/>
          </p:cNvSpPr>
          <p:nvPr>
            <p:ph idx="1"/>
          </p:nvPr>
        </p:nvSpPr>
        <p:spPr/>
        <p:txBody>
          <a:bodyPr/>
          <a:lstStyle/>
          <a:p>
            <a:pPr marL="0" indent="0">
              <a:buNone/>
            </a:pPr>
            <a:r>
              <a:rPr lang="nl-NL" dirty="0" smtClean="0"/>
              <a:t>Goed rondkijken</a:t>
            </a:r>
          </a:p>
          <a:p>
            <a:pPr marL="0" indent="0">
              <a:buNone/>
            </a:pPr>
            <a:endParaRPr lang="nl-NL" dirty="0"/>
          </a:p>
          <a:p>
            <a:pPr marL="0" indent="0">
              <a:buNone/>
            </a:pPr>
            <a:r>
              <a:rPr lang="nl-NL" dirty="0" smtClean="0"/>
              <a:t>Wat zie je dan? </a:t>
            </a:r>
            <a:endParaRPr lang="nl-NL" dirty="0"/>
          </a:p>
        </p:txBody>
      </p:sp>
    </p:spTree>
    <p:extLst>
      <p:ext uri="{BB962C8B-B14F-4D97-AF65-F5344CB8AC3E}">
        <p14:creationId xmlns:p14="http://schemas.microsoft.com/office/powerpoint/2010/main" val="11136246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Botanische samenstelling </a:t>
            </a:r>
            <a:endParaRPr lang="nl-NL" dirty="0"/>
          </a:p>
        </p:txBody>
      </p:sp>
      <p:sp>
        <p:nvSpPr>
          <p:cNvPr id="3" name="Tijdelijke aanduiding voor inhoud 2"/>
          <p:cNvSpPr>
            <a:spLocks noGrp="1"/>
          </p:cNvSpPr>
          <p:nvPr>
            <p:ph idx="1"/>
          </p:nvPr>
        </p:nvSpPr>
        <p:spPr/>
        <p:txBody>
          <a:bodyPr>
            <a:normAutofit fontScale="92500" lnSpcReduction="10000"/>
          </a:bodyPr>
          <a:lstStyle/>
          <a:p>
            <a:pPr marL="0" indent="0">
              <a:buNone/>
            </a:pPr>
            <a:r>
              <a:rPr lang="nl-NL" dirty="0"/>
              <a:t>Je kunt de planten in de grasmat als volgt indelen in groepen</a:t>
            </a:r>
            <a:r>
              <a:rPr lang="nl-NL" dirty="0" smtClean="0"/>
              <a:t>:</a:t>
            </a:r>
          </a:p>
          <a:p>
            <a:pPr marL="0" indent="0">
              <a:buNone/>
            </a:pPr>
            <a:endParaRPr lang="nl-NL" dirty="0"/>
          </a:p>
          <a:p>
            <a:r>
              <a:rPr lang="nl-NL" dirty="0" smtClean="0"/>
              <a:t>grassen</a:t>
            </a:r>
            <a:r>
              <a:rPr lang="nl-NL" dirty="0"/>
              <a:t>;</a:t>
            </a:r>
          </a:p>
          <a:p>
            <a:r>
              <a:rPr lang="nl-NL" dirty="0" smtClean="0"/>
              <a:t>vlinderbloemigen</a:t>
            </a:r>
            <a:r>
              <a:rPr lang="nl-NL" dirty="0"/>
              <a:t>;</a:t>
            </a:r>
          </a:p>
          <a:p>
            <a:r>
              <a:rPr lang="nl-NL" dirty="0" smtClean="0"/>
              <a:t>schijngrassen</a:t>
            </a:r>
            <a:r>
              <a:rPr lang="nl-NL" dirty="0"/>
              <a:t>;</a:t>
            </a:r>
          </a:p>
          <a:p>
            <a:r>
              <a:rPr lang="nl-NL" dirty="0" smtClean="0"/>
              <a:t>overige </a:t>
            </a:r>
            <a:r>
              <a:rPr lang="nl-NL" dirty="0"/>
              <a:t>kruiden;</a:t>
            </a:r>
          </a:p>
          <a:p>
            <a:r>
              <a:rPr lang="nl-NL" dirty="0" smtClean="0"/>
              <a:t>onkruiden.</a:t>
            </a:r>
          </a:p>
          <a:p>
            <a:pPr marL="0" indent="0">
              <a:buNone/>
            </a:pPr>
            <a:endParaRPr lang="nl-NL" dirty="0"/>
          </a:p>
          <a:p>
            <a:pPr marL="0" indent="0">
              <a:buNone/>
            </a:pPr>
            <a:r>
              <a:rPr lang="nl-NL" dirty="0" smtClean="0"/>
              <a:t>Goede grasmat bestaat uit voor 85% tot 100% uit grassen</a:t>
            </a:r>
            <a:endParaRPr lang="nl-NL" dirty="0"/>
          </a:p>
          <a:p>
            <a:endParaRPr lang="nl-NL" dirty="0"/>
          </a:p>
        </p:txBody>
      </p:sp>
    </p:spTree>
    <p:extLst>
      <p:ext uri="{BB962C8B-B14F-4D97-AF65-F5344CB8AC3E}">
        <p14:creationId xmlns:p14="http://schemas.microsoft.com/office/powerpoint/2010/main" val="2793465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Grassoorten</a:t>
            </a:r>
            <a:endParaRPr lang="nl-NL" dirty="0"/>
          </a:p>
        </p:txBody>
      </p:sp>
      <p:sp>
        <p:nvSpPr>
          <p:cNvPr id="3" name="Tijdelijke aanduiding voor inhoud 2"/>
          <p:cNvSpPr>
            <a:spLocks noGrp="1"/>
          </p:cNvSpPr>
          <p:nvPr>
            <p:ph idx="1"/>
          </p:nvPr>
        </p:nvSpPr>
        <p:spPr/>
        <p:txBody>
          <a:bodyPr/>
          <a:lstStyle/>
          <a:p>
            <a:r>
              <a:rPr lang="nl-NL" dirty="0" err="1" smtClean="0"/>
              <a:t>Gramineae</a:t>
            </a:r>
            <a:r>
              <a:rPr lang="nl-NL" dirty="0" smtClean="0"/>
              <a:t> of </a:t>
            </a:r>
            <a:r>
              <a:rPr lang="nl-NL" dirty="0" err="1" smtClean="0"/>
              <a:t>Grasachtigen</a:t>
            </a:r>
            <a:r>
              <a:rPr lang="nl-NL" dirty="0" smtClean="0"/>
              <a:t> </a:t>
            </a:r>
          </a:p>
          <a:p>
            <a:pPr>
              <a:buFont typeface="Wingdings" panose="05000000000000000000" pitchFamily="2" charset="2"/>
              <a:buChar char="à"/>
            </a:pPr>
            <a:r>
              <a:rPr lang="nl-NL" dirty="0" smtClean="0">
                <a:sym typeface="Wingdings" panose="05000000000000000000" pitchFamily="2" charset="2"/>
              </a:rPr>
              <a:t>Ook granen </a:t>
            </a:r>
          </a:p>
          <a:p>
            <a:pPr marL="0" indent="0">
              <a:buNone/>
            </a:pPr>
            <a:endParaRPr lang="nl-NL" dirty="0">
              <a:sym typeface="Wingdings" panose="05000000000000000000" pitchFamily="2" charset="2"/>
            </a:endParaRPr>
          </a:p>
          <a:p>
            <a:pPr marL="0" indent="0">
              <a:buNone/>
            </a:pPr>
            <a:r>
              <a:rPr lang="nl-NL" dirty="0" smtClean="0">
                <a:sym typeface="Wingdings" panose="05000000000000000000" pitchFamily="2" charset="2"/>
              </a:rPr>
              <a:t>Totaal ongeveer 8000 soorten </a:t>
            </a:r>
          </a:p>
          <a:p>
            <a:pPr marL="0" indent="0">
              <a:buNone/>
            </a:pPr>
            <a:endParaRPr lang="nl-NL" dirty="0">
              <a:sym typeface="Wingdings" panose="05000000000000000000" pitchFamily="2" charset="2"/>
            </a:endParaRPr>
          </a:p>
          <a:p>
            <a:pPr marL="0" indent="0">
              <a:buNone/>
            </a:pPr>
            <a:r>
              <a:rPr lang="nl-NL" dirty="0" smtClean="0">
                <a:sym typeface="Wingdings" panose="05000000000000000000" pitchFamily="2" charset="2"/>
              </a:rPr>
              <a:t>In Nederland ongeveer 120 soorten </a:t>
            </a:r>
          </a:p>
          <a:p>
            <a:pPr marL="0" indent="0">
              <a:buNone/>
            </a:pPr>
            <a:endParaRPr lang="nl-NL" dirty="0">
              <a:sym typeface="Wingdings" panose="05000000000000000000" pitchFamily="2" charset="2"/>
            </a:endParaRPr>
          </a:p>
          <a:p>
            <a:pPr marL="0" indent="0">
              <a:buNone/>
            </a:pPr>
            <a:endParaRPr lang="nl-NL" dirty="0" smtClean="0">
              <a:sym typeface="Wingdings" panose="05000000000000000000" pitchFamily="2" charset="2"/>
            </a:endParaRPr>
          </a:p>
          <a:p>
            <a:pPr marL="0" indent="0">
              <a:buNone/>
            </a:pPr>
            <a:endParaRPr lang="nl-NL" dirty="0"/>
          </a:p>
        </p:txBody>
      </p:sp>
    </p:spTree>
    <p:extLst>
      <p:ext uri="{BB962C8B-B14F-4D97-AF65-F5344CB8AC3E}">
        <p14:creationId xmlns:p14="http://schemas.microsoft.com/office/powerpoint/2010/main" val="902870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Bouw en ontwikkeling </a:t>
            </a:r>
            <a:endParaRPr lang="nl-NL" dirty="0"/>
          </a:p>
        </p:txBody>
      </p:sp>
      <p:sp>
        <p:nvSpPr>
          <p:cNvPr id="3" name="Tijdelijke aanduiding voor inhoud 2"/>
          <p:cNvSpPr>
            <a:spLocks noGrp="1"/>
          </p:cNvSpPr>
          <p:nvPr>
            <p:ph idx="1"/>
          </p:nvPr>
        </p:nvSpPr>
        <p:spPr/>
        <p:txBody>
          <a:bodyPr/>
          <a:lstStyle/>
          <a:p>
            <a:pPr marL="0" indent="0">
              <a:buNone/>
            </a:pPr>
            <a:r>
              <a:rPr lang="nl-NL" dirty="0" smtClean="0"/>
              <a:t>Plant bestaat uit cellen met bladgroenkorrels</a:t>
            </a:r>
          </a:p>
          <a:p>
            <a:pPr marL="0" indent="0">
              <a:buNone/>
            </a:pPr>
            <a:endParaRPr lang="nl-NL" dirty="0" smtClean="0"/>
          </a:p>
          <a:p>
            <a:pPr marL="0" indent="0">
              <a:buNone/>
            </a:pPr>
            <a:r>
              <a:rPr lang="nl-NL" dirty="0" smtClean="0"/>
              <a:t>Cellen </a:t>
            </a:r>
            <a:r>
              <a:rPr lang="nl-NL" dirty="0" smtClean="0">
                <a:sym typeface="Wingdings" panose="05000000000000000000" pitchFamily="2" charset="2"/>
              </a:rPr>
              <a:t> celwand en gevuld met vocht  stevigheid </a:t>
            </a:r>
          </a:p>
          <a:p>
            <a:pPr marL="0" indent="0">
              <a:buNone/>
            </a:pPr>
            <a:endParaRPr lang="nl-NL" dirty="0">
              <a:sym typeface="Wingdings" panose="05000000000000000000" pitchFamily="2" charset="2"/>
            </a:endParaRPr>
          </a:p>
          <a:p>
            <a:pPr marL="0" indent="0">
              <a:buNone/>
            </a:pPr>
            <a:r>
              <a:rPr lang="nl-NL" dirty="0" smtClean="0">
                <a:sym typeface="Wingdings" panose="05000000000000000000" pitchFamily="2" charset="2"/>
              </a:rPr>
              <a:t>Groeit doordat:</a:t>
            </a:r>
          </a:p>
          <a:p>
            <a:r>
              <a:rPr lang="nl-NL" dirty="0" smtClean="0">
                <a:sym typeface="Wingdings" panose="05000000000000000000" pitchFamily="2" charset="2"/>
              </a:rPr>
              <a:t>Cellen zich delen </a:t>
            </a:r>
          </a:p>
          <a:p>
            <a:r>
              <a:rPr lang="nl-NL" dirty="0" smtClean="0">
                <a:sym typeface="Wingdings" panose="05000000000000000000" pitchFamily="2" charset="2"/>
              </a:rPr>
              <a:t>Cellen groter worden</a:t>
            </a:r>
            <a:endParaRPr lang="nl-NL" dirty="0"/>
          </a:p>
        </p:txBody>
      </p:sp>
    </p:spTree>
    <p:extLst>
      <p:ext uri="{BB962C8B-B14F-4D97-AF65-F5344CB8AC3E}">
        <p14:creationId xmlns:p14="http://schemas.microsoft.com/office/powerpoint/2010/main" val="29979313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smtClean="0"/>
              <a:t>Met de wortels neemt de plant voeding op uit de grond </a:t>
            </a:r>
          </a:p>
          <a:p>
            <a:r>
              <a:rPr lang="nl-NL" dirty="0" smtClean="0"/>
              <a:t>Via de nerven vervoer naar alle cellen </a:t>
            </a:r>
          </a:p>
          <a:p>
            <a:endParaRPr lang="nl-NL" dirty="0"/>
          </a:p>
          <a:p>
            <a:pPr marL="0" indent="0">
              <a:buNone/>
            </a:pPr>
            <a:r>
              <a:rPr lang="nl-NL" dirty="0" smtClean="0"/>
              <a:t>Huidmondjes </a:t>
            </a:r>
            <a:r>
              <a:rPr lang="nl-NL" dirty="0" smtClean="0">
                <a:sym typeface="Wingdings" panose="05000000000000000000" pitchFamily="2" charset="2"/>
              </a:rPr>
              <a:t> onderkant blad ‘ademhaling’ plant (ook vocht kan hier naar buiten) </a:t>
            </a:r>
          </a:p>
          <a:p>
            <a:pPr marL="0" indent="0">
              <a:buNone/>
            </a:pPr>
            <a:endParaRPr lang="nl-NL" dirty="0">
              <a:sym typeface="Wingdings" panose="05000000000000000000" pitchFamily="2" charset="2"/>
            </a:endParaRPr>
          </a:p>
          <a:p>
            <a:pPr marL="0" indent="0">
              <a:buNone/>
            </a:pPr>
            <a:r>
              <a:rPr lang="nl-NL" dirty="0" smtClean="0">
                <a:sym typeface="Wingdings" panose="05000000000000000000" pitchFamily="2" charset="2"/>
              </a:rPr>
              <a:t>Overdag koolzuurgas in en zuurstof uit</a:t>
            </a:r>
          </a:p>
          <a:p>
            <a:pPr marL="0" indent="0">
              <a:buNone/>
            </a:pPr>
            <a:r>
              <a:rPr lang="nl-NL" dirty="0" smtClean="0">
                <a:sym typeface="Wingdings" panose="05000000000000000000" pitchFamily="2" charset="2"/>
              </a:rPr>
              <a:t>‘s Nachts andersom </a:t>
            </a:r>
            <a:endParaRPr lang="nl-NL" dirty="0"/>
          </a:p>
        </p:txBody>
      </p:sp>
    </p:spTree>
    <p:extLst>
      <p:ext uri="{BB962C8B-B14F-4D97-AF65-F5344CB8AC3E}">
        <p14:creationId xmlns:p14="http://schemas.microsoft.com/office/powerpoint/2010/main" val="2031838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normAutofit fontScale="92500" lnSpcReduction="10000"/>
          </a:bodyPr>
          <a:lstStyle/>
          <a:p>
            <a:pPr marL="0" indent="0">
              <a:buNone/>
            </a:pPr>
            <a:r>
              <a:rPr lang="nl-NL" dirty="0" smtClean="0"/>
              <a:t>Plant produceert</a:t>
            </a:r>
            <a:r>
              <a:rPr lang="nl-NL" dirty="0" smtClean="0">
                <a:sym typeface="Wingdings" panose="05000000000000000000" pitchFamily="2" charset="2"/>
              </a:rPr>
              <a:t> bij toename gewicht</a:t>
            </a:r>
          </a:p>
          <a:p>
            <a:pPr>
              <a:buFont typeface="Wingdings" panose="05000000000000000000" pitchFamily="2" charset="2"/>
              <a:buChar char="à"/>
            </a:pPr>
            <a:r>
              <a:rPr lang="nl-NL" dirty="0" smtClean="0">
                <a:sym typeface="Wingdings" panose="05000000000000000000" pitchFamily="2" charset="2"/>
              </a:rPr>
              <a:t>Bij binnen krijgen van voedingsstoffen</a:t>
            </a:r>
          </a:p>
          <a:p>
            <a:pPr>
              <a:buFont typeface="Wingdings" panose="05000000000000000000" pitchFamily="2" charset="2"/>
              <a:buChar char="à"/>
            </a:pPr>
            <a:endParaRPr lang="nl-NL" dirty="0">
              <a:sym typeface="Wingdings" panose="05000000000000000000" pitchFamily="2" charset="2"/>
            </a:endParaRPr>
          </a:p>
          <a:p>
            <a:r>
              <a:rPr lang="nl-NL" dirty="0" smtClean="0">
                <a:sym typeface="Wingdings" panose="05000000000000000000" pitchFamily="2" charset="2"/>
              </a:rPr>
              <a:t>Water H</a:t>
            </a:r>
            <a:r>
              <a:rPr lang="nl-NL" sz="1800" dirty="0" smtClean="0">
                <a:sym typeface="Wingdings" panose="05000000000000000000" pitchFamily="2" charset="2"/>
              </a:rPr>
              <a:t>2</a:t>
            </a:r>
            <a:r>
              <a:rPr lang="nl-NL" dirty="0" smtClean="0">
                <a:sym typeface="Wingdings" panose="05000000000000000000" pitchFamily="2" charset="2"/>
              </a:rPr>
              <a:t>O </a:t>
            </a:r>
          </a:p>
          <a:p>
            <a:r>
              <a:rPr lang="nl-NL" dirty="0" smtClean="0">
                <a:sym typeface="Wingdings" panose="05000000000000000000" pitchFamily="2" charset="2"/>
              </a:rPr>
              <a:t>Koolzuurgas CO</a:t>
            </a:r>
            <a:r>
              <a:rPr lang="nl-NL" sz="1800" dirty="0" smtClean="0">
                <a:sym typeface="Wingdings" panose="05000000000000000000" pitchFamily="2" charset="2"/>
              </a:rPr>
              <a:t>2</a:t>
            </a:r>
            <a:endParaRPr lang="nl-NL" sz="1800" dirty="0">
              <a:sym typeface="Wingdings" panose="05000000000000000000" pitchFamily="2" charset="2"/>
            </a:endParaRPr>
          </a:p>
          <a:p>
            <a:pPr marL="0" indent="0">
              <a:buNone/>
            </a:pPr>
            <a:endParaRPr lang="nl-NL" dirty="0" smtClean="0"/>
          </a:p>
          <a:p>
            <a:pPr marL="0" indent="0">
              <a:buNone/>
            </a:pPr>
            <a:r>
              <a:rPr lang="nl-NL" dirty="0" smtClean="0"/>
              <a:t>Stoffen nodig om suiker en zuurstof te produceren in de bladgroenkorrels </a:t>
            </a:r>
            <a:r>
              <a:rPr lang="nl-NL" dirty="0" err="1" smtClean="0"/>
              <a:t>mbv</a:t>
            </a:r>
            <a:r>
              <a:rPr lang="nl-NL" dirty="0" smtClean="0"/>
              <a:t> licht. </a:t>
            </a:r>
            <a:r>
              <a:rPr lang="nl-NL" dirty="0" smtClean="0">
                <a:sym typeface="Wingdings" panose="05000000000000000000" pitchFamily="2" charset="2"/>
              </a:rPr>
              <a:t> fotosynthese </a:t>
            </a:r>
          </a:p>
          <a:p>
            <a:pPr marL="0" indent="0">
              <a:buNone/>
            </a:pPr>
            <a:endParaRPr lang="nl-NL" dirty="0" smtClean="0">
              <a:sym typeface="Wingdings" panose="05000000000000000000" pitchFamily="2" charset="2"/>
            </a:endParaRPr>
          </a:p>
          <a:p>
            <a:pPr marL="0" indent="0">
              <a:buNone/>
            </a:pPr>
            <a:r>
              <a:rPr lang="nl-NL" dirty="0" smtClean="0">
                <a:sym typeface="Wingdings" panose="05000000000000000000" pitchFamily="2" charset="2"/>
              </a:rPr>
              <a:t>‘s Nachts andersom  assimilatie </a:t>
            </a:r>
            <a:endParaRPr lang="nl-NL" dirty="0"/>
          </a:p>
        </p:txBody>
      </p:sp>
    </p:spTree>
    <p:extLst>
      <p:ext uri="{BB962C8B-B14F-4D97-AF65-F5344CB8AC3E}">
        <p14:creationId xmlns:p14="http://schemas.microsoft.com/office/powerpoint/2010/main" val="3016093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pPr marL="0" indent="0">
              <a:buNone/>
            </a:pPr>
            <a:endParaRPr lang="nl-NL" dirty="0" smtClean="0"/>
          </a:p>
          <a:p>
            <a:pPr marL="0" indent="0">
              <a:buNone/>
            </a:pPr>
            <a:endParaRPr lang="nl-NL" dirty="0"/>
          </a:p>
          <a:p>
            <a:pPr marL="0" indent="0">
              <a:buNone/>
            </a:pPr>
            <a:endParaRPr lang="nl-NL" dirty="0"/>
          </a:p>
          <a:p>
            <a:pPr marL="0" indent="0">
              <a:buNone/>
            </a:pPr>
            <a:r>
              <a:rPr lang="nl-NL" dirty="0" smtClean="0"/>
              <a:t>Zuurstof belangrijk voor mens en dier </a:t>
            </a:r>
          </a:p>
          <a:p>
            <a:pPr marL="0" indent="0">
              <a:buNone/>
            </a:pPr>
            <a:endParaRPr lang="nl-NL" dirty="0"/>
          </a:p>
          <a:p>
            <a:pPr marL="0" indent="0">
              <a:buNone/>
            </a:pPr>
            <a:r>
              <a:rPr lang="nl-NL" dirty="0" smtClean="0"/>
              <a:t>Suiker belangrijk voor plant</a:t>
            </a:r>
            <a:r>
              <a:rPr lang="nl-NL" dirty="0" smtClean="0">
                <a:sym typeface="Wingdings" panose="05000000000000000000" pitchFamily="2" charset="2"/>
              </a:rPr>
              <a:t> omzetting naar vetten en eiwitten  bouwstoffen en krijgt meer gewicht  produceert </a:t>
            </a:r>
            <a:endParaRPr lang="nl-NL" dirty="0"/>
          </a:p>
        </p:txBody>
      </p:sp>
      <p:sp>
        <p:nvSpPr>
          <p:cNvPr id="4" name="Rechthoek 3"/>
          <p:cNvSpPr/>
          <p:nvPr/>
        </p:nvSpPr>
        <p:spPr>
          <a:xfrm>
            <a:off x="1547664" y="1221904"/>
            <a:ext cx="7643192" cy="954107"/>
          </a:xfrm>
          <a:prstGeom prst="rect">
            <a:avLst/>
          </a:prstGeom>
        </p:spPr>
        <p:txBody>
          <a:bodyPr wrap="square">
            <a:spAutoFit/>
          </a:bodyPr>
          <a:lstStyle/>
          <a:p>
            <a:r>
              <a:rPr lang="pt-BR" sz="2800" dirty="0">
                <a:latin typeface="Arial" panose="020B0604020202020204" pitchFamily="34" charset="0"/>
                <a:cs typeface="Arial" panose="020B0604020202020204" pitchFamily="34" charset="0"/>
              </a:rPr>
              <a:t>CO</a:t>
            </a:r>
            <a:r>
              <a:rPr lang="pt-BR" sz="1400" dirty="0">
                <a:latin typeface="Arial" panose="020B0604020202020204" pitchFamily="34" charset="0"/>
                <a:cs typeface="Arial" panose="020B0604020202020204" pitchFamily="34" charset="0"/>
              </a:rPr>
              <a:t>2</a:t>
            </a:r>
            <a:r>
              <a:rPr lang="pt-BR" sz="2800" dirty="0">
                <a:latin typeface="Arial" panose="020B0604020202020204" pitchFamily="34" charset="0"/>
                <a:cs typeface="Arial" panose="020B0604020202020204" pitchFamily="34" charset="0"/>
              </a:rPr>
              <a:t> + H</a:t>
            </a:r>
            <a:r>
              <a:rPr lang="pt-BR" sz="1400" dirty="0">
                <a:latin typeface="Arial" panose="020B0604020202020204" pitchFamily="34" charset="0"/>
                <a:cs typeface="Arial" panose="020B0604020202020204" pitchFamily="34" charset="0"/>
              </a:rPr>
              <a:t>2</a:t>
            </a:r>
            <a:r>
              <a:rPr lang="pt-BR" sz="2800" dirty="0">
                <a:latin typeface="Arial" panose="020B0604020202020204" pitchFamily="34" charset="0"/>
                <a:cs typeface="Arial" panose="020B0604020202020204" pitchFamily="34" charset="0"/>
              </a:rPr>
              <a:t>O + licht </a:t>
            </a:r>
            <a:r>
              <a:rPr lang="pt-BR" sz="2800" dirty="0" smtClean="0">
                <a:latin typeface="Arial" panose="020B0604020202020204" pitchFamily="34" charset="0"/>
                <a:cs typeface="Arial" panose="020B0604020202020204" pitchFamily="34" charset="0"/>
              </a:rPr>
              <a:t>------------&gt; </a:t>
            </a:r>
            <a:r>
              <a:rPr lang="pt-BR" sz="2800" dirty="0">
                <a:latin typeface="Arial" panose="020B0604020202020204" pitchFamily="34" charset="0"/>
                <a:cs typeface="Arial" panose="020B0604020202020204" pitchFamily="34" charset="0"/>
              </a:rPr>
              <a:t>C</a:t>
            </a:r>
            <a:r>
              <a:rPr lang="pt-BR" sz="1400" dirty="0">
                <a:latin typeface="Arial" panose="020B0604020202020204" pitchFamily="34" charset="0"/>
                <a:cs typeface="Arial" panose="020B0604020202020204" pitchFamily="34" charset="0"/>
              </a:rPr>
              <a:t>6</a:t>
            </a:r>
            <a:r>
              <a:rPr lang="pt-BR" sz="2800" dirty="0">
                <a:latin typeface="Arial" panose="020B0604020202020204" pitchFamily="34" charset="0"/>
                <a:cs typeface="Arial" panose="020B0604020202020204" pitchFamily="34" charset="0"/>
              </a:rPr>
              <a:t>H</a:t>
            </a:r>
            <a:r>
              <a:rPr lang="pt-BR" sz="1400" dirty="0">
                <a:latin typeface="Arial" panose="020B0604020202020204" pitchFamily="34" charset="0"/>
                <a:cs typeface="Arial" panose="020B0604020202020204" pitchFamily="34" charset="0"/>
              </a:rPr>
              <a:t>12</a:t>
            </a:r>
            <a:r>
              <a:rPr lang="pt-BR" sz="2800" dirty="0">
                <a:latin typeface="Arial" panose="020B0604020202020204" pitchFamily="34" charset="0"/>
                <a:cs typeface="Arial" panose="020B0604020202020204" pitchFamily="34" charset="0"/>
              </a:rPr>
              <a:t>O</a:t>
            </a:r>
            <a:r>
              <a:rPr lang="pt-BR" sz="1400" dirty="0">
                <a:latin typeface="Arial" panose="020B0604020202020204" pitchFamily="34" charset="0"/>
                <a:cs typeface="Arial" panose="020B0604020202020204" pitchFamily="34" charset="0"/>
              </a:rPr>
              <a:t>6</a:t>
            </a:r>
            <a:r>
              <a:rPr lang="pt-BR" sz="2800" dirty="0">
                <a:latin typeface="Arial" panose="020B0604020202020204" pitchFamily="34" charset="0"/>
                <a:cs typeface="Arial" panose="020B0604020202020204" pitchFamily="34" charset="0"/>
              </a:rPr>
              <a:t> = O</a:t>
            </a:r>
            <a:r>
              <a:rPr lang="pt-BR" sz="1400" dirty="0">
                <a:latin typeface="Arial" panose="020B0604020202020204" pitchFamily="34" charset="0"/>
                <a:cs typeface="Arial" panose="020B0604020202020204" pitchFamily="34" charset="0"/>
              </a:rPr>
              <a:t>2</a:t>
            </a:r>
          </a:p>
          <a:p>
            <a:r>
              <a:rPr lang="nl-NL" sz="2800" dirty="0" smtClean="0">
                <a:latin typeface="Arial" panose="020B0604020202020204" pitchFamily="34" charset="0"/>
                <a:cs typeface="Arial" panose="020B0604020202020204" pitchFamily="34" charset="0"/>
              </a:rPr>
              <a:t>                           bladgroen</a:t>
            </a:r>
            <a:endParaRPr lang="nl-NL"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0665060"/>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3989</TotalTime>
  <Words>1276</Words>
  <Application>Microsoft Office PowerPoint</Application>
  <PresentationFormat>Diavoorstelling (4:3)</PresentationFormat>
  <Paragraphs>224</Paragraphs>
  <Slides>27</Slides>
  <Notes>15</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27</vt:i4>
      </vt:variant>
    </vt:vector>
  </HeadingPairs>
  <TitlesOfParts>
    <vt:vector size="32" baseType="lpstr">
      <vt:lpstr>Arial</vt:lpstr>
      <vt:lpstr>Baskerville Old Face</vt:lpstr>
      <vt:lpstr>Calibri</vt:lpstr>
      <vt:lpstr>Wingdings</vt:lpstr>
      <vt:lpstr>Kantoorthema</vt:lpstr>
      <vt:lpstr>Grasland </vt:lpstr>
      <vt:lpstr>Grasland </vt:lpstr>
      <vt:lpstr>Botanische samenstelling </vt:lpstr>
      <vt:lpstr>Botanische samenstelling </vt:lpstr>
      <vt:lpstr>Grassoorten</vt:lpstr>
      <vt:lpstr>Bouw en ontwikkeling </vt:lpstr>
      <vt:lpstr>PowerPoint-presentatie</vt:lpstr>
      <vt:lpstr>PowerPoint-presentatie</vt:lpstr>
      <vt:lpstr>PowerPoint-presentatie</vt:lpstr>
      <vt:lpstr>Bouw en ontwikkeling </vt:lpstr>
      <vt:lpstr>Ontwikkeling </vt:lpstr>
      <vt:lpstr>Vermeerdering </vt:lpstr>
      <vt:lpstr>Generatieve vermeerdering </vt:lpstr>
      <vt:lpstr>Vegatieve voortplanting </vt:lpstr>
      <vt:lpstr>Vegatieve vermeerdering </vt:lpstr>
      <vt:lpstr>PowerPoint-presentatie</vt:lpstr>
      <vt:lpstr>Doorschieten </vt:lpstr>
      <vt:lpstr>PowerPoint-presentatie</vt:lpstr>
      <vt:lpstr>Grasland </vt:lpstr>
      <vt:lpstr>Indeling van grassen </vt:lpstr>
      <vt:lpstr>Wijze van uitstoeling  </vt:lpstr>
      <vt:lpstr>Polvormers </vt:lpstr>
      <vt:lpstr>Uitlopers </vt:lpstr>
      <vt:lpstr>Type </vt:lpstr>
      <vt:lpstr>Aantal chromosomen</vt:lpstr>
      <vt:lpstr>Vroegheid </vt:lpstr>
      <vt:lpstr>PowerPoint-presentatie</vt:lpstr>
    </vt:vector>
  </TitlesOfParts>
  <Company>Helicon Opleidingen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Miriam Oostdijk</dc:creator>
  <cp:lastModifiedBy>Carolien Sengers</cp:lastModifiedBy>
  <cp:revision>143</cp:revision>
  <cp:lastPrinted>2015-11-11T08:16:26Z</cp:lastPrinted>
  <dcterms:created xsi:type="dcterms:W3CDTF">2013-11-15T15:05:42Z</dcterms:created>
  <dcterms:modified xsi:type="dcterms:W3CDTF">2015-11-11T11:39:07Z</dcterms:modified>
</cp:coreProperties>
</file>